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62" r:id="rId4"/>
    <p:sldId id="271" r:id="rId5"/>
    <p:sldId id="260" r:id="rId6"/>
    <p:sldId id="265" r:id="rId7"/>
    <p:sldId id="264" r:id="rId8"/>
    <p:sldId id="266" r:id="rId9"/>
    <p:sldId id="267" r:id="rId10"/>
    <p:sldId id="268" r:id="rId11"/>
    <p:sldId id="259" r:id="rId12"/>
    <p:sldId id="270" r:id="rId13"/>
    <p:sldId id="269" r:id="rId14"/>
    <p:sldId id="263" r:id="rId15"/>
    <p:sldId id="272" r:id="rId16"/>
    <p:sldId id="273" r:id="rId17"/>
    <p:sldId id="274" r:id="rId18"/>
  </p:sldIdLst>
  <p:sldSz cx="12192000" cy="6858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Play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pxGKKvWEggDWEcYRaAEa0IucR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napToGrid="0">
      <p:cViewPr varScale="1">
        <p:scale>
          <a:sx n="109" d="100"/>
          <a:sy n="109" d="100"/>
        </p:scale>
        <p:origin x="6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fr-F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601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4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1524000" y="410527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7474"/>
              </a:buClr>
              <a:buSzPts val="2000"/>
              <a:buNone/>
              <a:defRPr sz="2000">
                <a:solidFill>
                  <a:srgbClr val="7474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Economie et histoire | UNIGE | Printemps 2025 | Tutorat Exercice 2</a:t>
            </a:r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title"/>
          </p:nvPr>
        </p:nvSpPr>
        <p:spPr>
          <a:xfrm>
            <a:off x="333292" y="273685"/>
            <a:ext cx="11518126" cy="66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body" idx="1"/>
          </p:nvPr>
        </p:nvSpPr>
        <p:spPr>
          <a:xfrm>
            <a:off x="665544" y="1160890"/>
            <a:ext cx="11185873" cy="505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ftr" idx="11"/>
          </p:nvPr>
        </p:nvSpPr>
        <p:spPr>
          <a:xfrm>
            <a:off x="333290" y="6436581"/>
            <a:ext cx="8369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Economie et histoire | UNIGE | Printemps 2025 | Tutorat Exercice 2</a:t>
            </a:r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sldNum" idx="12"/>
          </p:nvPr>
        </p:nvSpPr>
        <p:spPr>
          <a:xfrm>
            <a:off x="9108218" y="643658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cxnSp>
        <p:nvCxnSpPr>
          <p:cNvPr id="26" name="Google Shape;26;p37"/>
          <p:cNvCxnSpPr/>
          <p:nvPr/>
        </p:nvCxnSpPr>
        <p:spPr>
          <a:xfrm>
            <a:off x="587732" y="938254"/>
            <a:ext cx="1908978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fr-FR"/>
              <a:t>Economie et histoire | UNIGE | Printemps 2025 | Tutorat Exercice 2</a:t>
            </a:r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/>
              <a:t>Economie et histoire | UNIGE | Printemps 2025 | Tutorat Exercice 2</a:t>
            </a:r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1524000" y="433994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000"/>
              <a:buNone/>
            </a:pPr>
            <a:r>
              <a:rPr lang="fr-CH" noProof="0" dirty="0"/>
              <a:t>Cours économie et histoire</a:t>
            </a:r>
            <a:br>
              <a:rPr lang="fr-CH" noProof="0" dirty="0"/>
            </a:br>
            <a:r>
              <a:rPr lang="fr-CH" noProof="0" dirty="0"/>
              <a:t>UNIGE - Automne 2025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47474"/>
              </a:buClr>
              <a:buSzPts val="2000"/>
              <a:buNone/>
            </a:pPr>
            <a:r>
              <a:rPr lang="fr-CH" noProof="0" dirty="0"/>
              <a:t>Geoffroy Legentilhomme &amp; </a:t>
            </a:r>
            <a:r>
              <a:rPr lang="fr-CH" noProof="0" dirty="0" err="1"/>
              <a:t>Celal</a:t>
            </a:r>
            <a:r>
              <a:rPr lang="fr-CH" noProof="0" dirty="0"/>
              <a:t> Güney</a:t>
            </a:r>
          </a:p>
        </p:txBody>
      </p:sp>
      <p:sp>
        <p:nvSpPr>
          <p:cNvPr id="40" name="Google Shape;4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1</a:t>
            </a:fld>
            <a:endParaRPr lang="fr-CH" noProof="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B3C42C-63B5-052A-2850-1D979D51CD7E}"/>
              </a:ext>
            </a:extLst>
          </p:cNvPr>
          <p:cNvSpPr txBox="1"/>
          <p:nvPr/>
        </p:nvSpPr>
        <p:spPr>
          <a:xfrm>
            <a:off x="2406797" y="1873434"/>
            <a:ext cx="73784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4800" noProof="0" dirty="0"/>
              <a:t>Tutorats</a:t>
            </a:r>
            <a:endParaRPr lang="fr-CH" sz="2400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E70F7-ED61-E70E-6358-5B426D56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Coefficient de Gini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610E4B-51EC-96D1-5F23-386767844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noProof="0" dirty="0"/>
              <a:t>Le coefficient de Gini est une mesure des inégalités.</a:t>
            </a:r>
          </a:p>
          <a:p>
            <a:r>
              <a:rPr lang="fr-CH" noProof="0" dirty="0"/>
              <a:t>Gini = 1, société parfaitement inégalitaire, 1 personne possède toutes les richesses.</a:t>
            </a:r>
          </a:p>
          <a:p>
            <a:r>
              <a:rPr lang="fr-CH" noProof="0" dirty="0"/>
              <a:t>Gini = 0, société parfaitement égalitaire, tous les contribuables ont la même fortune.</a:t>
            </a:r>
          </a:p>
          <a:p>
            <a:r>
              <a:rPr lang="fr-CH" dirty="0"/>
              <a:t>Formule du coefficient de Gini = aire entre la droite d’égalité parfaite et la courbe de Lorenz / (aire entre la droite d’égalité parfaite et la courbe de Lorenz  + aire sous la courbe de Lorenz)</a:t>
            </a:r>
            <a:endParaRPr lang="fr-CH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96A9A2-3F27-3D56-CDAD-18A583FFBC0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CH" noProof="0" dirty="0" err="1"/>
              <a:t>Economie</a:t>
            </a:r>
            <a:r>
              <a:rPr lang="fr-CH" noProof="0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FE1517-618F-19C9-3A9E-7E2E2CCE5E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10</a:t>
            </a:fld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888814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AEAF29-B4A2-E481-CCE8-5F4B2C0F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Coefficient de Gini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05C0BB-9F93-9C79-9A92-2E061DCFCC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CH" noProof="0" dirty="0" err="1"/>
              <a:t>Economie</a:t>
            </a:r>
            <a:r>
              <a:rPr lang="fr-CH" noProof="0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782914-7AF1-3F75-B582-8459D8BCD0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11</a:t>
            </a:fld>
            <a:endParaRPr lang="fr-CH" noProof="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2B049FB-AF8E-1BFD-7C6F-F61EC272C518}"/>
              </a:ext>
            </a:extLst>
          </p:cNvPr>
          <p:cNvCxnSpPr>
            <a:cxnSpLocks/>
          </p:cNvCxnSpPr>
          <p:nvPr/>
        </p:nvCxnSpPr>
        <p:spPr>
          <a:xfrm flipV="1">
            <a:off x="3993511" y="1978925"/>
            <a:ext cx="0" cy="383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30F80A8-B135-AAC2-8693-F1FAB48111E8}"/>
              </a:ext>
            </a:extLst>
          </p:cNvPr>
          <p:cNvCxnSpPr>
            <a:cxnSpLocks/>
          </p:cNvCxnSpPr>
          <p:nvPr/>
        </p:nvCxnSpPr>
        <p:spPr>
          <a:xfrm>
            <a:off x="3993511" y="5812365"/>
            <a:ext cx="51255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A04BAE3D-73CB-050B-E22B-16CBAD57068C}"/>
              </a:ext>
            </a:extLst>
          </p:cNvPr>
          <p:cNvSpPr/>
          <p:nvPr/>
        </p:nvSpPr>
        <p:spPr>
          <a:xfrm>
            <a:off x="7679715" y="37766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AB8B311-1DF7-0774-67E9-ED085E47B651}"/>
              </a:ext>
            </a:extLst>
          </p:cNvPr>
          <p:cNvSpPr/>
          <p:nvPr/>
        </p:nvSpPr>
        <p:spPr>
          <a:xfrm>
            <a:off x="8525072" y="216480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E94408C-7C85-88F3-BBFA-4734CC263146}"/>
              </a:ext>
            </a:extLst>
          </p:cNvPr>
          <p:cNvCxnSpPr>
            <a:cxnSpLocks/>
          </p:cNvCxnSpPr>
          <p:nvPr/>
        </p:nvCxnSpPr>
        <p:spPr>
          <a:xfrm flipV="1">
            <a:off x="3993511" y="2069910"/>
            <a:ext cx="4750155" cy="374245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65786AE-8BC7-DDB3-3D50-FE29B0F02A99}"/>
              </a:ext>
            </a:extLst>
          </p:cNvPr>
          <p:cNvCxnSpPr>
            <a:cxnSpLocks/>
          </p:cNvCxnSpPr>
          <p:nvPr/>
        </p:nvCxnSpPr>
        <p:spPr>
          <a:xfrm flipV="1">
            <a:off x="5103682" y="5779036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58F2566-B988-A1B0-A285-CDA3BE9BB44E}"/>
              </a:ext>
            </a:extLst>
          </p:cNvPr>
          <p:cNvCxnSpPr>
            <a:cxnSpLocks/>
          </p:cNvCxnSpPr>
          <p:nvPr/>
        </p:nvCxnSpPr>
        <p:spPr>
          <a:xfrm flipV="1">
            <a:off x="6003213" y="5769414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6F05BCE-8279-8B45-AC5F-68BB4A05A8F0}"/>
              </a:ext>
            </a:extLst>
          </p:cNvPr>
          <p:cNvCxnSpPr>
            <a:cxnSpLocks/>
          </p:cNvCxnSpPr>
          <p:nvPr/>
        </p:nvCxnSpPr>
        <p:spPr>
          <a:xfrm flipV="1">
            <a:off x="6845565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90EA6A7-5D9C-C91B-6EE0-78959C2412B5}"/>
              </a:ext>
            </a:extLst>
          </p:cNvPr>
          <p:cNvCxnSpPr>
            <a:cxnSpLocks/>
          </p:cNvCxnSpPr>
          <p:nvPr/>
        </p:nvCxnSpPr>
        <p:spPr>
          <a:xfrm flipV="1">
            <a:off x="7715715" y="5788561"/>
            <a:ext cx="0" cy="100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17D0158-E8B8-278D-A9CE-28C6E15E22AA}"/>
              </a:ext>
            </a:extLst>
          </p:cNvPr>
          <p:cNvCxnSpPr>
            <a:cxnSpLocks/>
          </p:cNvCxnSpPr>
          <p:nvPr/>
        </p:nvCxnSpPr>
        <p:spPr>
          <a:xfrm flipV="1">
            <a:off x="8573358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56A811D-F806-7C6B-AB3E-BFDC45CCB336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993511" y="5621196"/>
            <a:ext cx="1057636" cy="1911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E9B04FB-E71A-57AB-B0AD-6141CC0466C2}"/>
              </a:ext>
            </a:extLst>
          </p:cNvPr>
          <p:cNvCxnSpPr>
            <a:cxnSpLocks/>
            <a:stCxn id="23" idx="7"/>
            <a:endCxn id="22" idx="3"/>
          </p:cNvCxnSpPr>
          <p:nvPr/>
        </p:nvCxnSpPr>
        <p:spPr>
          <a:xfrm flipV="1">
            <a:off x="5112603" y="5215650"/>
            <a:ext cx="865154" cy="380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A9F7AC5-83F6-30CD-A8C0-FA71B85379C4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>
          <a:xfrm flipV="1">
            <a:off x="7741171" y="2236807"/>
            <a:ext cx="819901" cy="1550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ED196146-9822-A38E-C38D-459661616C8C}"/>
              </a:ext>
            </a:extLst>
          </p:cNvPr>
          <p:cNvSpPr/>
          <p:nvPr/>
        </p:nvSpPr>
        <p:spPr>
          <a:xfrm>
            <a:off x="6805967" y="458219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D116E65-2C24-1817-3E0C-F76E98D91944}"/>
              </a:ext>
            </a:extLst>
          </p:cNvPr>
          <p:cNvSpPr/>
          <p:nvPr/>
        </p:nvSpPr>
        <p:spPr>
          <a:xfrm>
            <a:off x="5967213" y="515419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6C92A04-95CC-4C56-7967-65C6362C216E}"/>
              </a:ext>
            </a:extLst>
          </p:cNvPr>
          <p:cNvSpPr/>
          <p:nvPr/>
        </p:nvSpPr>
        <p:spPr>
          <a:xfrm>
            <a:off x="5051147" y="558519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556134E-30EF-F035-19F6-BB9311D491E3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6028669" y="4643651"/>
            <a:ext cx="787842" cy="539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B9CB37A-EB38-5135-9787-833481F461B8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6867423" y="3838108"/>
            <a:ext cx="822836" cy="780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A7C7D32-82BC-3972-82C3-EDFE0D0CFB93}"/>
              </a:ext>
            </a:extLst>
          </p:cNvPr>
          <p:cNvCxnSpPr>
            <a:cxnSpLocks/>
          </p:cNvCxnSpPr>
          <p:nvPr/>
        </p:nvCxnSpPr>
        <p:spPr>
          <a:xfrm>
            <a:off x="8556502" y="2228158"/>
            <a:ext cx="0" cy="36271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962E5794-2AEB-003C-3F39-4FAF5C61DB20}"/>
              </a:ext>
            </a:extLst>
          </p:cNvPr>
          <p:cNvSpPr txBox="1"/>
          <p:nvPr/>
        </p:nvSpPr>
        <p:spPr>
          <a:xfrm>
            <a:off x="2489016" y="3048532"/>
            <a:ext cx="153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de la fortune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6517CCB-4E06-5D9B-BAF3-EFDF97F97288}"/>
              </a:ext>
            </a:extLst>
          </p:cNvPr>
          <p:cNvSpPr txBox="1"/>
          <p:nvPr/>
        </p:nvSpPr>
        <p:spPr>
          <a:xfrm>
            <a:off x="4893658" y="6266197"/>
            <a:ext cx="609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des contribuables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0BB92E4-DB79-9CA7-200E-BF1D59E22831}"/>
              </a:ext>
            </a:extLst>
          </p:cNvPr>
          <p:cNvSpPr txBox="1"/>
          <p:nvPr/>
        </p:nvSpPr>
        <p:spPr>
          <a:xfrm>
            <a:off x="4893658" y="58847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20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A87ADDC-6B38-C536-1065-11F69ED7C5CA}"/>
              </a:ext>
            </a:extLst>
          </p:cNvPr>
          <p:cNvSpPr txBox="1"/>
          <p:nvPr/>
        </p:nvSpPr>
        <p:spPr>
          <a:xfrm>
            <a:off x="5797522" y="5883621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40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FA714B1-DC32-BD85-9157-1EA93C2768C6}"/>
              </a:ext>
            </a:extLst>
          </p:cNvPr>
          <p:cNvSpPr txBox="1"/>
          <p:nvPr/>
        </p:nvSpPr>
        <p:spPr>
          <a:xfrm>
            <a:off x="6603687" y="5898267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60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C535C3F-511C-8440-AEBD-D5182BA64179}"/>
              </a:ext>
            </a:extLst>
          </p:cNvPr>
          <p:cNvSpPr txBox="1"/>
          <p:nvPr/>
        </p:nvSpPr>
        <p:spPr>
          <a:xfrm>
            <a:off x="7507551" y="59058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80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DFA0FDD-2F8B-A1E2-3BE3-77F7F3CEE5A0}"/>
              </a:ext>
            </a:extLst>
          </p:cNvPr>
          <p:cNvSpPr txBox="1"/>
          <p:nvPr/>
        </p:nvSpPr>
        <p:spPr>
          <a:xfrm>
            <a:off x="8363128" y="5888235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100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C830BE6-A7C9-C49F-F328-1C3106B9AC1A}"/>
              </a:ext>
            </a:extLst>
          </p:cNvPr>
          <p:cNvSpPr txBox="1"/>
          <p:nvPr/>
        </p:nvSpPr>
        <p:spPr>
          <a:xfrm>
            <a:off x="6368588" y="4131295"/>
            <a:ext cx="629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E9173E6-D797-856A-FC98-96DE981D7595}"/>
              </a:ext>
            </a:extLst>
          </p:cNvPr>
          <p:cNvSpPr txBox="1"/>
          <p:nvPr/>
        </p:nvSpPr>
        <p:spPr>
          <a:xfrm>
            <a:off x="7278841" y="4886229"/>
            <a:ext cx="629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D8036DB9-AD88-D76D-920D-72AD209FE79A}"/>
                  </a:ext>
                </a:extLst>
              </p:cNvPr>
              <p:cNvSpPr txBox="1"/>
              <p:nvPr/>
            </p:nvSpPr>
            <p:spPr>
              <a:xfrm>
                <a:off x="9786485" y="2501057"/>
                <a:ext cx="1535926" cy="530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H" sz="2000" noProof="0" dirty="0"/>
                  <a:t>Gini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fr-CH" sz="2000" noProof="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D8036DB9-AD88-D76D-920D-72AD209FE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485" y="2501057"/>
                <a:ext cx="1535926" cy="530851"/>
              </a:xfrm>
              <a:prstGeom prst="rect">
                <a:avLst/>
              </a:prstGeom>
              <a:blipFill>
                <a:blip r:embed="rId2"/>
                <a:stretch>
                  <a:fillRect l="-3968" b="-689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95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505DC1-4B74-136A-840A-8CCD4A89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Coefficient de Gini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05A0439-5E92-2BE5-7750-110DA03EB8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01600" indent="0">
                  <a:buNone/>
                </a:pPr>
                <a:r>
                  <a:rPr lang="fr-CH" sz="2000" noProof="0" dirty="0"/>
                  <a:t>(1) Gini (G):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000" b="0" i="0" noProof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de-CH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de-CH" dirty="0"/>
              </a:p>
              <a:p>
                <a:pPr marL="101600" indent="0">
                  <a:buNone/>
                </a:pPr>
                <a:r>
                  <a:rPr lang="de-CH" dirty="0"/>
                  <a:t>(2) </a:t>
                </a:r>
                <a:r>
                  <a:rPr lang="de-CH" dirty="0" err="1"/>
                  <a:t>Or</a:t>
                </a:r>
                <a:r>
                  <a:rPr lang="de-CH" dirty="0"/>
                  <a:t>, </a:t>
                </a:r>
                <a14:m>
                  <m:oMath xmlns:m="http://schemas.openxmlformats.org/officeDocument/2006/math">
                    <m:r>
                      <a:rPr lang="de-CH" sz="2000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sz="2000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CH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CH" dirty="0"/>
              </a:p>
              <a:p>
                <a:pPr marL="101600" indent="0">
                  <a:buNone/>
                </a:pPr>
                <a:r>
                  <a:rPr lang="de-CH" dirty="0"/>
                  <a:t>(3) </a:t>
                </a:r>
                <a:r>
                  <a:rPr lang="de-CH" dirty="0" err="1"/>
                  <a:t>Donc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000" b="0" i="0" noProof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de-CH" sz="2000" b="0" i="0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1/2</m:t>
                        </m:r>
                      </m:den>
                    </m:f>
                    <m:r>
                      <a:rPr lang="de-CH" sz="2000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CH" sz="2000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CH" dirty="0"/>
              </a:p>
              <a:p>
                <a:pPr marL="101600" indent="0">
                  <a:buNone/>
                </a:pPr>
                <a:r>
                  <a:rPr lang="de-CH" sz="2000" b="0" noProof="0" dirty="0"/>
                  <a:t>(4) </a:t>
                </a:r>
                <a:r>
                  <a:rPr lang="de-CH" sz="2000" b="0" noProof="0" dirty="0" err="1"/>
                  <a:t>Or</a:t>
                </a:r>
                <a:r>
                  <a:rPr lang="de-CH" sz="2000" b="0" noProof="0" dirty="0"/>
                  <a:t>, </a:t>
                </a:r>
                <a14:m>
                  <m:oMath xmlns:m="http://schemas.openxmlformats.org/officeDocument/2006/math">
                    <m:r>
                      <a:rPr lang="de-CH" sz="2000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sz="2000" b="0" i="1" noProof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CH" sz="2000" b="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sz="2000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CH" dirty="0"/>
                  <a:t> (</a:t>
                </a:r>
                <a:r>
                  <a:rPr lang="de-CH" dirty="0" err="1"/>
                  <a:t>voir</a:t>
                </a:r>
                <a:r>
                  <a:rPr lang="de-CH" dirty="0"/>
                  <a:t> </a:t>
                </a:r>
                <a:r>
                  <a:rPr lang="de-CH" dirty="0" err="1"/>
                  <a:t>étape</a:t>
                </a:r>
                <a:r>
                  <a:rPr lang="de-CH" dirty="0"/>
                  <a:t> 2)</a:t>
                </a:r>
              </a:p>
              <a:p>
                <a:pPr marL="101600" indent="0">
                  <a:buNone/>
                </a:pPr>
                <a:r>
                  <a:rPr lang="de-CH" dirty="0"/>
                  <a:t>(5) </a:t>
                </a:r>
                <a:r>
                  <a:rPr lang="de-CH" dirty="0" err="1"/>
                  <a:t>Donc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000" b="0" i="0" noProof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de-CH" sz="2000" b="0" i="1" noProof="0" smtClean="0">
                        <a:latin typeface="Cambria Math" panose="02040503050406030204" pitchFamily="18" charset="0"/>
                      </a:rPr>
                      <m:t>=2(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CH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/>
              </a:p>
              <a:p>
                <a:pPr marL="101600" indent="0">
                  <a:buNone/>
                </a:pPr>
                <a:r>
                  <a:rPr lang="de-CH" b="1" dirty="0">
                    <a:solidFill>
                      <a:srgbClr val="FF0000"/>
                    </a:solidFill>
                  </a:rPr>
                  <a:t>(6)</a:t>
                </a:r>
                <a:r>
                  <a:rPr lang="de-CH" sz="2000" b="1" noProof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CH" sz="2000" b="1" i="0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</m:t>
                    </m:r>
                    <m:r>
                      <a:rPr lang="de-CH" sz="2000" b="1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000" b="1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CH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de-CH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de-CH" b="1" dirty="0">
                  <a:solidFill>
                    <a:srgbClr val="FF0000"/>
                  </a:solidFill>
                </a:endParaRPr>
              </a:p>
              <a:p>
                <a:pPr marL="101600" indent="0">
                  <a:buNone/>
                </a:pPr>
                <a:endParaRPr lang="de-CH" dirty="0"/>
              </a:p>
              <a:p>
                <a:pPr marL="101600" indent="0">
                  <a:buNone/>
                </a:pPr>
                <a:r>
                  <a:rPr lang="de-CH" dirty="0" err="1"/>
                  <a:t>Donc</a:t>
                </a:r>
                <a:r>
                  <a:rPr lang="de-CH" dirty="0"/>
                  <a:t> le </a:t>
                </a:r>
                <a:r>
                  <a:rPr lang="de-CH" dirty="0" err="1"/>
                  <a:t>coefficient</a:t>
                </a:r>
                <a:r>
                  <a:rPr lang="de-CH" dirty="0"/>
                  <a:t> de Gini </a:t>
                </a:r>
                <a:r>
                  <a:rPr lang="de-CH" dirty="0" err="1"/>
                  <a:t>est</a:t>
                </a:r>
                <a:r>
                  <a:rPr lang="de-CH" dirty="0"/>
                  <a:t> </a:t>
                </a:r>
                <a:r>
                  <a:rPr lang="de-CH" dirty="0" err="1"/>
                  <a:t>égal</a:t>
                </a:r>
                <a:r>
                  <a:rPr lang="de-CH" dirty="0"/>
                  <a:t> à 1 – 2 </a:t>
                </a:r>
                <a:r>
                  <a:rPr lang="de-CH" dirty="0" err="1"/>
                  <a:t>fois</a:t>
                </a:r>
                <a:r>
                  <a:rPr lang="de-CH" dirty="0"/>
                  <a:t> </a:t>
                </a:r>
                <a:r>
                  <a:rPr lang="de-CH" dirty="0" err="1"/>
                  <a:t>l’aire</a:t>
                </a:r>
                <a:r>
                  <a:rPr lang="de-CH" dirty="0"/>
                  <a:t> </a:t>
                </a:r>
                <a:r>
                  <a:rPr lang="de-CH" dirty="0" err="1"/>
                  <a:t>sous</a:t>
                </a:r>
                <a:r>
                  <a:rPr lang="de-CH" dirty="0"/>
                  <a:t> la </a:t>
                </a:r>
                <a:r>
                  <a:rPr lang="de-CH" dirty="0" err="1"/>
                  <a:t>courbe</a:t>
                </a:r>
                <a:r>
                  <a:rPr lang="de-CH" dirty="0"/>
                  <a:t> de Lorenz</a:t>
                </a:r>
              </a:p>
              <a:p>
                <a:pPr marL="101600" indent="0">
                  <a:buNone/>
                </a:pPr>
                <a:endParaRPr lang="de-CH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A05A0439-5E92-2BE5-7750-110DA03EB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DA0202-BA98-14BD-1E62-561F208632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/>
              <a:t>Economie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C8D064-4D1B-6D88-BF7D-6760556427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997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82F-D746-FB54-6F13-75FEC5E3D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8A125-ECFF-441B-B97C-1A9D6B9F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Coefficient de Gini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BAF50F-3C94-FDE5-E3C9-151B4D89D2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CH" noProof="0" dirty="0" err="1"/>
              <a:t>Economie</a:t>
            </a:r>
            <a:r>
              <a:rPr lang="fr-CH" noProof="0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DA0BE1-44B7-5FE2-65AB-20E679CC01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13</a:t>
            </a:fld>
            <a:endParaRPr lang="fr-CH" noProof="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D1B11F1-5465-1E6D-2C3B-AFB0DF2834B1}"/>
              </a:ext>
            </a:extLst>
          </p:cNvPr>
          <p:cNvCxnSpPr>
            <a:cxnSpLocks/>
          </p:cNvCxnSpPr>
          <p:nvPr/>
        </p:nvCxnSpPr>
        <p:spPr>
          <a:xfrm flipV="1">
            <a:off x="3993511" y="2206656"/>
            <a:ext cx="0" cy="383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1C12A22-5A53-534E-73F8-CB69379FBE30}"/>
              </a:ext>
            </a:extLst>
          </p:cNvPr>
          <p:cNvCxnSpPr>
            <a:cxnSpLocks/>
          </p:cNvCxnSpPr>
          <p:nvPr/>
        </p:nvCxnSpPr>
        <p:spPr>
          <a:xfrm>
            <a:off x="3993511" y="6040096"/>
            <a:ext cx="51255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1B3D666A-423D-F6BA-19F6-8D56B572F881}"/>
              </a:ext>
            </a:extLst>
          </p:cNvPr>
          <p:cNvSpPr/>
          <p:nvPr/>
        </p:nvSpPr>
        <p:spPr>
          <a:xfrm>
            <a:off x="7679715" y="4004383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4A0346C-011A-2B1D-472F-8DAC6F664155}"/>
              </a:ext>
            </a:extLst>
          </p:cNvPr>
          <p:cNvSpPr/>
          <p:nvPr/>
        </p:nvSpPr>
        <p:spPr>
          <a:xfrm>
            <a:off x="8525072" y="2392538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BD1F311-A49C-EB8E-151B-A636E43292EC}"/>
              </a:ext>
            </a:extLst>
          </p:cNvPr>
          <p:cNvCxnSpPr>
            <a:cxnSpLocks/>
          </p:cNvCxnSpPr>
          <p:nvPr/>
        </p:nvCxnSpPr>
        <p:spPr>
          <a:xfrm flipV="1">
            <a:off x="3993511" y="2297641"/>
            <a:ext cx="4750155" cy="374245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ABEDBC6-BDC0-11F5-A5FD-F10693E83297}"/>
              </a:ext>
            </a:extLst>
          </p:cNvPr>
          <p:cNvCxnSpPr>
            <a:cxnSpLocks/>
          </p:cNvCxnSpPr>
          <p:nvPr/>
        </p:nvCxnSpPr>
        <p:spPr>
          <a:xfrm flipV="1">
            <a:off x="5103682" y="6006767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0F11212-93F0-200F-75EA-A92A76D1BD2A}"/>
              </a:ext>
            </a:extLst>
          </p:cNvPr>
          <p:cNvCxnSpPr>
            <a:cxnSpLocks/>
          </p:cNvCxnSpPr>
          <p:nvPr/>
        </p:nvCxnSpPr>
        <p:spPr>
          <a:xfrm flipV="1">
            <a:off x="6003213" y="5997145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905ED6C-4A35-DB3C-1F41-68C2614B0C6B}"/>
              </a:ext>
            </a:extLst>
          </p:cNvPr>
          <p:cNvCxnSpPr>
            <a:cxnSpLocks/>
          </p:cNvCxnSpPr>
          <p:nvPr/>
        </p:nvCxnSpPr>
        <p:spPr>
          <a:xfrm flipV="1">
            <a:off x="6845565" y="5990272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1EDB57B-5341-351B-4832-A5D6759FA608}"/>
              </a:ext>
            </a:extLst>
          </p:cNvPr>
          <p:cNvCxnSpPr>
            <a:cxnSpLocks/>
          </p:cNvCxnSpPr>
          <p:nvPr/>
        </p:nvCxnSpPr>
        <p:spPr>
          <a:xfrm flipV="1">
            <a:off x="7715715" y="6016292"/>
            <a:ext cx="0" cy="100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5AD41B4-3E9C-E71D-E3C0-92D5481D1275}"/>
              </a:ext>
            </a:extLst>
          </p:cNvPr>
          <p:cNvCxnSpPr>
            <a:cxnSpLocks/>
          </p:cNvCxnSpPr>
          <p:nvPr/>
        </p:nvCxnSpPr>
        <p:spPr>
          <a:xfrm flipV="1">
            <a:off x="8573358" y="5990272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FEA3D0E-C252-75C6-96ED-8C6C114D408B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993511" y="5848927"/>
            <a:ext cx="1057636" cy="1911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6452E35-7BC8-5457-4631-4B44859147C4}"/>
              </a:ext>
            </a:extLst>
          </p:cNvPr>
          <p:cNvCxnSpPr>
            <a:cxnSpLocks/>
            <a:stCxn id="23" idx="7"/>
            <a:endCxn id="22" idx="3"/>
          </p:cNvCxnSpPr>
          <p:nvPr/>
        </p:nvCxnSpPr>
        <p:spPr>
          <a:xfrm flipV="1">
            <a:off x="5112603" y="5443381"/>
            <a:ext cx="865154" cy="380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DEAB09D-EB87-CB91-B0D4-58426B055D7F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>
          <a:xfrm flipV="1">
            <a:off x="7741171" y="2464538"/>
            <a:ext cx="819901" cy="1550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54B93E04-12C6-05F7-CF33-332275968B9F}"/>
              </a:ext>
            </a:extLst>
          </p:cNvPr>
          <p:cNvSpPr/>
          <p:nvPr/>
        </p:nvSpPr>
        <p:spPr>
          <a:xfrm>
            <a:off x="6805967" y="480992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F54A2A4-E590-D29C-E30F-DDEE9B3D0A0E}"/>
              </a:ext>
            </a:extLst>
          </p:cNvPr>
          <p:cNvSpPr/>
          <p:nvPr/>
        </p:nvSpPr>
        <p:spPr>
          <a:xfrm>
            <a:off x="5967213" y="538192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B8DAEF0-0C01-EC01-278F-17198EB01539}"/>
              </a:ext>
            </a:extLst>
          </p:cNvPr>
          <p:cNvSpPr/>
          <p:nvPr/>
        </p:nvSpPr>
        <p:spPr>
          <a:xfrm>
            <a:off x="5051147" y="581292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5E7DE92-DD3B-B80D-9AD7-D02F180FB402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6028669" y="4871382"/>
            <a:ext cx="787842" cy="539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8F98AB13-E6F2-3B8A-7E46-DA2E0428E13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6867423" y="4065839"/>
            <a:ext cx="822836" cy="780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3D5286F-F1C1-5EC0-BA16-6B53FD714DDB}"/>
              </a:ext>
            </a:extLst>
          </p:cNvPr>
          <p:cNvCxnSpPr>
            <a:cxnSpLocks/>
          </p:cNvCxnSpPr>
          <p:nvPr/>
        </p:nvCxnSpPr>
        <p:spPr>
          <a:xfrm>
            <a:off x="5103682" y="5884927"/>
            <a:ext cx="0" cy="165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B8AECE5-BB0A-2689-C625-7561818F9E49}"/>
              </a:ext>
            </a:extLst>
          </p:cNvPr>
          <p:cNvCxnSpPr>
            <a:cxnSpLocks/>
          </p:cNvCxnSpPr>
          <p:nvPr/>
        </p:nvCxnSpPr>
        <p:spPr>
          <a:xfrm>
            <a:off x="6003213" y="5443381"/>
            <a:ext cx="0" cy="5729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C241DC8-170C-54D5-032D-43FADE43CA6A}"/>
              </a:ext>
            </a:extLst>
          </p:cNvPr>
          <p:cNvCxnSpPr>
            <a:cxnSpLocks/>
          </p:cNvCxnSpPr>
          <p:nvPr/>
        </p:nvCxnSpPr>
        <p:spPr>
          <a:xfrm>
            <a:off x="6840385" y="4881926"/>
            <a:ext cx="1582" cy="1151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CDFAB93-A721-5CDF-9E25-0F9A6E26F38E}"/>
              </a:ext>
            </a:extLst>
          </p:cNvPr>
          <p:cNvCxnSpPr>
            <a:cxnSpLocks/>
          </p:cNvCxnSpPr>
          <p:nvPr/>
        </p:nvCxnSpPr>
        <p:spPr>
          <a:xfrm>
            <a:off x="7705998" y="4065839"/>
            <a:ext cx="0" cy="1972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3410FE4-3F44-654E-FB91-0C18256F21B6}"/>
              </a:ext>
            </a:extLst>
          </p:cNvPr>
          <p:cNvCxnSpPr>
            <a:cxnSpLocks/>
          </p:cNvCxnSpPr>
          <p:nvPr/>
        </p:nvCxnSpPr>
        <p:spPr>
          <a:xfrm>
            <a:off x="8556502" y="2455889"/>
            <a:ext cx="0" cy="36271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FE9D681A-AD72-E94E-C0F7-137C67DB9905}"/>
              </a:ext>
            </a:extLst>
          </p:cNvPr>
          <p:cNvCxnSpPr>
            <a:cxnSpLocks/>
          </p:cNvCxnSpPr>
          <p:nvPr/>
        </p:nvCxnSpPr>
        <p:spPr>
          <a:xfrm flipV="1">
            <a:off x="5123147" y="5848927"/>
            <a:ext cx="890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374FEEF-F033-2503-230B-AED60F028A9F}"/>
              </a:ext>
            </a:extLst>
          </p:cNvPr>
          <p:cNvCxnSpPr>
            <a:cxnSpLocks/>
          </p:cNvCxnSpPr>
          <p:nvPr/>
        </p:nvCxnSpPr>
        <p:spPr>
          <a:xfrm flipV="1">
            <a:off x="6028669" y="5417925"/>
            <a:ext cx="828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AAE618DF-2EF5-58A4-BBAB-557B1DCD157D}"/>
              </a:ext>
            </a:extLst>
          </p:cNvPr>
          <p:cNvCxnSpPr>
            <a:cxnSpLocks/>
          </p:cNvCxnSpPr>
          <p:nvPr/>
        </p:nvCxnSpPr>
        <p:spPr>
          <a:xfrm flipV="1">
            <a:off x="6887339" y="4861322"/>
            <a:ext cx="828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8474468C-9453-5AD5-0FA5-8EF8D7556833}"/>
              </a:ext>
            </a:extLst>
          </p:cNvPr>
          <p:cNvCxnSpPr>
            <a:cxnSpLocks/>
          </p:cNvCxnSpPr>
          <p:nvPr/>
        </p:nvCxnSpPr>
        <p:spPr>
          <a:xfrm flipV="1">
            <a:off x="7741171" y="4040383"/>
            <a:ext cx="828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9E5F8CC7-8AC0-6829-AF45-127C321C1C7A}"/>
              </a:ext>
            </a:extLst>
          </p:cNvPr>
          <p:cNvSpPr txBox="1"/>
          <p:nvPr/>
        </p:nvSpPr>
        <p:spPr>
          <a:xfrm>
            <a:off x="2489016" y="3276263"/>
            <a:ext cx="153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de la fortune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217BEC5-E6E0-CA46-1311-52C685C9817B}"/>
              </a:ext>
            </a:extLst>
          </p:cNvPr>
          <p:cNvSpPr txBox="1"/>
          <p:nvPr/>
        </p:nvSpPr>
        <p:spPr>
          <a:xfrm>
            <a:off x="4893658" y="6493928"/>
            <a:ext cx="609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des contribuables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DFC0C09-4259-2F8E-299C-88E0C869A341}"/>
              </a:ext>
            </a:extLst>
          </p:cNvPr>
          <p:cNvSpPr txBox="1"/>
          <p:nvPr/>
        </p:nvSpPr>
        <p:spPr>
          <a:xfrm>
            <a:off x="4893658" y="6112463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20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01BE515-83F2-2696-918B-5ECB87B52C57}"/>
              </a:ext>
            </a:extLst>
          </p:cNvPr>
          <p:cNvSpPr txBox="1"/>
          <p:nvPr/>
        </p:nvSpPr>
        <p:spPr>
          <a:xfrm>
            <a:off x="5797522" y="611135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40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63AB2D9-6934-DB04-A8D3-573751F94F75}"/>
              </a:ext>
            </a:extLst>
          </p:cNvPr>
          <p:cNvSpPr txBox="1"/>
          <p:nvPr/>
        </p:nvSpPr>
        <p:spPr>
          <a:xfrm>
            <a:off x="6603687" y="6125998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60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1F1D467-64B5-A798-3CB7-95FC4337D84B}"/>
              </a:ext>
            </a:extLst>
          </p:cNvPr>
          <p:cNvSpPr txBox="1"/>
          <p:nvPr/>
        </p:nvSpPr>
        <p:spPr>
          <a:xfrm>
            <a:off x="7507551" y="6133563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80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D574EE8-28C2-DF8E-5264-975F74924627}"/>
              </a:ext>
            </a:extLst>
          </p:cNvPr>
          <p:cNvSpPr txBox="1"/>
          <p:nvPr/>
        </p:nvSpPr>
        <p:spPr>
          <a:xfrm>
            <a:off x="8363128" y="6115966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100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2BA1A7-2D4A-ABE4-BEBF-919839740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550" y="1048820"/>
            <a:ext cx="11203637" cy="868056"/>
          </a:xfrm>
        </p:spPr>
        <p:txBody>
          <a:bodyPr>
            <a:normAutofit fontScale="77500" lnSpcReduction="20000"/>
          </a:bodyPr>
          <a:lstStyle/>
          <a:p>
            <a:r>
              <a:rPr lang="de-CH" dirty="0"/>
              <a:t>Comment le </a:t>
            </a:r>
            <a:r>
              <a:rPr lang="de-CH" dirty="0" err="1"/>
              <a:t>calculer</a:t>
            </a:r>
            <a:r>
              <a:rPr lang="de-CH" dirty="0"/>
              <a:t> en </a:t>
            </a:r>
            <a:r>
              <a:rPr lang="de-CH" dirty="0" err="1"/>
              <a:t>pratique</a:t>
            </a:r>
            <a:r>
              <a:rPr lang="de-CH" dirty="0"/>
              <a:t> ? Il faut </a:t>
            </a:r>
            <a:r>
              <a:rPr lang="de-CH" dirty="0" err="1"/>
              <a:t>calculer</a:t>
            </a:r>
            <a:r>
              <a:rPr lang="de-CH" dirty="0"/>
              <a:t> B, </a:t>
            </a:r>
            <a:r>
              <a:rPr lang="de-CH" dirty="0" err="1"/>
              <a:t>l’aire</a:t>
            </a:r>
            <a:r>
              <a:rPr lang="de-CH" dirty="0"/>
              <a:t> </a:t>
            </a:r>
            <a:r>
              <a:rPr lang="de-CH" dirty="0" err="1"/>
              <a:t>sous</a:t>
            </a:r>
            <a:r>
              <a:rPr lang="de-CH" dirty="0"/>
              <a:t> la </a:t>
            </a:r>
            <a:r>
              <a:rPr lang="de-CH" dirty="0" err="1"/>
              <a:t>courbe</a:t>
            </a:r>
            <a:r>
              <a:rPr lang="de-CH" dirty="0"/>
              <a:t> de Lorenz</a:t>
            </a:r>
          </a:p>
          <a:p>
            <a:r>
              <a:rPr lang="de-CH" dirty="0"/>
              <a:t>Pour </a:t>
            </a:r>
            <a:r>
              <a:rPr lang="de-CH" dirty="0" err="1"/>
              <a:t>calculer</a:t>
            </a:r>
            <a:r>
              <a:rPr lang="de-CH" dirty="0"/>
              <a:t> </a:t>
            </a:r>
            <a:r>
              <a:rPr lang="de-CH" dirty="0" err="1"/>
              <a:t>l’aire</a:t>
            </a:r>
            <a:r>
              <a:rPr lang="de-CH" dirty="0"/>
              <a:t> </a:t>
            </a:r>
            <a:r>
              <a:rPr lang="de-CH" dirty="0" err="1"/>
              <a:t>sous</a:t>
            </a:r>
            <a:r>
              <a:rPr lang="de-CH" dirty="0"/>
              <a:t> la </a:t>
            </a:r>
            <a:r>
              <a:rPr lang="de-CH" dirty="0" err="1"/>
              <a:t>courbe</a:t>
            </a:r>
            <a:r>
              <a:rPr lang="de-CH" dirty="0"/>
              <a:t> de Lorenz, il faut </a:t>
            </a:r>
            <a:r>
              <a:rPr lang="de-CH" dirty="0" err="1"/>
              <a:t>sommer</a:t>
            </a:r>
            <a:r>
              <a:rPr lang="de-CH" dirty="0"/>
              <a:t> </a:t>
            </a:r>
            <a:r>
              <a:rPr lang="de-CH" dirty="0" err="1"/>
              <a:t>l’aire</a:t>
            </a:r>
            <a:r>
              <a:rPr lang="de-CH" dirty="0"/>
              <a:t> totale des </a:t>
            </a:r>
            <a:r>
              <a:rPr lang="de-CH" dirty="0" err="1"/>
              <a:t>triangles</a:t>
            </a:r>
            <a:r>
              <a:rPr lang="de-CH" dirty="0"/>
              <a:t>, et </a:t>
            </a:r>
            <a:r>
              <a:rPr lang="de-CH" dirty="0" err="1"/>
              <a:t>l’aire</a:t>
            </a:r>
            <a:r>
              <a:rPr lang="de-CH" dirty="0"/>
              <a:t> totale des </a:t>
            </a:r>
            <a:r>
              <a:rPr lang="de-CH" dirty="0" err="1"/>
              <a:t>rectangles</a:t>
            </a:r>
            <a:r>
              <a:rPr lang="de-CH" dirty="0"/>
              <a:t> </a:t>
            </a:r>
            <a:r>
              <a:rPr lang="de-CH" dirty="0" err="1"/>
              <a:t>sous</a:t>
            </a:r>
            <a:r>
              <a:rPr lang="de-CH" dirty="0"/>
              <a:t> la </a:t>
            </a:r>
            <a:r>
              <a:rPr lang="de-CH" dirty="0" err="1"/>
              <a:t>courbe</a:t>
            </a:r>
            <a:endParaRPr lang="de-CH" dirty="0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358884CA-DEE4-6C77-A46A-D3F2E8C3A938}"/>
              </a:ext>
            </a:extLst>
          </p:cNvPr>
          <p:cNvSpPr/>
          <p:nvPr/>
        </p:nvSpPr>
        <p:spPr>
          <a:xfrm>
            <a:off x="7813171" y="2673219"/>
            <a:ext cx="702762" cy="1331087"/>
          </a:xfrm>
          <a:prstGeom prst="triangle">
            <a:avLst>
              <a:gd name="adj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CEB095BE-490A-5796-47DE-20F5CD9F9B91}"/>
              </a:ext>
            </a:extLst>
          </p:cNvPr>
          <p:cNvSpPr/>
          <p:nvPr/>
        </p:nvSpPr>
        <p:spPr>
          <a:xfrm>
            <a:off x="6864314" y="4114071"/>
            <a:ext cx="851402" cy="711173"/>
          </a:xfrm>
          <a:prstGeom prst="triangle">
            <a:avLst>
              <a:gd name="adj" fmla="val 988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" name="Triangle isocèle 45">
            <a:extLst>
              <a:ext uri="{FF2B5EF4-FFF2-40B4-BE49-F238E27FC236}">
                <a16:creationId xmlns:a16="http://schemas.microsoft.com/office/drawing/2014/main" id="{C4FD0B06-4F43-F79B-F2FA-784B2DE358DC}"/>
              </a:ext>
            </a:extLst>
          </p:cNvPr>
          <p:cNvSpPr/>
          <p:nvPr/>
        </p:nvSpPr>
        <p:spPr>
          <a:xfrm>
            <a:off x="6152805" y="4964094"/>
            <a:ext cx="643445" cy="439678"/>
          </a:xfrm>
          <a:prstGeom prst="triangle">
            <a:avLst>
              <a:gd name="adj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C5F5D242-DE44-FAC2-214D-D7CDDDDF4062}"/>
              </a:ext>
            </a:extLst>
          </p:cNvPr>
          <p:cNvSpPr/>
          <p:nvPr/>
        </p:nvSpPr>
        <p:spPr>
          <a:xfrm>
            <a:off x="5147021" y="5525925"/>
            <a:ext cx="810475" cy="301517"/>
          </a:xfrm>
          <a:prstGeom prst="triangle">
            <a:avLst>
              <a:gd name="adj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Triangle isocèle 47">
            <a:extLst>
              <a:ext uri="{FF2B5EF4-FFF2-40B4-BE49-F238E27FC236}">
                <a16:creationId xmlns:a16="http://schemas.microsoft.com/office/drawing/2014/main" id="{F08F84FA-2CE9-704D-5643-A638EDE887CB}"/>
              </a:ext>
            </a:extLst>
          </p:cNvPr>
          <p:cNvSpPr/>
          <p:nvPr/>
        </p:nvSpPr>
        <p:spPr>
          <a:xfrm>
            <a:off x="4260686" y="5876721"/>
            <a:ext cx="810475" cy="135582"/>
          </a:xfrm>
          <a:prstGeom prst="triangle">
            <a:avLst>
              <a:gd name="adj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A5154F-5DCC-49F9-A965-1FDFA6436380}"/>
              </a:ext>
            </a:extLst>
          </p:cNvPr>
          <p:cNvSpPr/>
          <p:nvPr/>
        </p:nvSpPr>
        <p:spPr>
          <a:xfrm>
            <a:off x="5147021" y="5884927"/>
            <a:ext cx="836558" cy="12737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902E77-3FA4-35BF-4FB2-BC15D5DDBB65}"/>
              </a:ext>
            </a:extLst>
          </p:cNvPr>
          <p:cNvSpPr/>
          <p:nvPr/>
        </p:nvSpPr>
        <p:spPr>
          <a:xfrm>
            <a:off x="6043496" y="5441729"/>
            <a:ext cx="787749" cy="5914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22582C-9C09-3ED1-F9D0-2B34B1430446}"/>
              </a:ext>
            </a:extLst>
          </p:cNvPr>
          <p:cNvSpPr/>
          <p:nvPr/>
        </p:nvSpPr>
        <p:spPr>
          <a:xfrm>
            <a:off x="6896140" y="4909719"/>
            <a:ext cx="787749" cy="10942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FCB4FC-81B7-29AE-538F-FBAAE5BF8FF9}"/>
              </a:ext>
            </a:extLst>
          </p:cNvPr>
          <p:cNvSpPr/>
          <p:nvPr/>
        </p:nvSpPr>
        <p:spPr>
          <a:xfrm>
            <a:off x="7743296" y="4057349"/>
            <a:ext cx="787749" cy="19884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28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586D6-BF3D-2599-96AF-0F5E3C427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90BB21-C27D-29E5-299A-26BDE023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Coefficient de Gini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2E4570-A2B5-7FD2-B70C-7A4EE1B2DE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CH" noProof="0" dirty="0" err="1"/>
              <a:t>Economie</a:t>
            </a:r>
            <a:r>
              <a:rPr lang="fr-CH" noProof="0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2B185F-49AE-A821-B1B2-A5A3E9FC4B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14</a:t>
            </a:fld>
            <a:endParaRPr lang="fr-CH" noProof="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7B15522-CC7C-72A2-F29D-DA7FC3388736}"/>
              </a:ext>
            </a:extLst>
          </p:cNvPr>
          <p:cNvCxnSpPr>
            <a:cxnSpLocks/>
          </p:cNvCxnSpPr>
          <p:nvPr/>
        </p:nvCxnSpPr>
        <p:spPr>
          <a:xfrm flipV="1">
            <a:off x="3952548" y="2218157"/>
            <a:ext cx="0" cy="383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66397B6-041F-EF0D-CB37-AB5CCFF60125}"/>
              </a:ext>
            </a:extLst>
          </p:cNvPr>
          <p:cNvCxnSpPr>
            <a:cxnSpLocks/>
          </p:cNvCxnSpPr>
          <p:nvPr/>
        </p:nvCxnSpPr>
        <p:spPr>
          <a:xfrm>
            <a:off x="3952548" y="6051597"/>
            <a:ext cx="51255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6DBAAC92-E05D-AAD8-A980-47FBD976210A}"/>
              </a:ext>
            </a:extLst>
          </p:cNvPr>
          <p:cNvSpPr/>
          <p:nvPr/>
        </p:nvSpPr>
        <p:spPr>
          <a:xfrm>
            <a:off x="7638752" y="401588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32497DE-015C-7573-DD63-1964172EE3E2}"/>
              </a:ext>
            </a:extLst>
          </p:cNvPr>
          <p:cNvSpPr/>
          <p:nvPr/>
        </p:nvSpPr>
        <p:spPr>
          <a:xfrm>
            <a:off x="8484109" y="2404039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8672923-D50D-3308-F072-7278385B9D8D}"/>
              </a:ext>
            </a:extLst>
          </p:cNvPr>
          <p:cNvCxnSpPr>
            <a:cxnSpLocks/>
          </p:cNvCxnSpPr>
          <p:nvPr/>
        </p:nvCxnSpPr>
        <p:spPr>
          <a:xfrm flipV="1">
            <a:off x="3952548" y="2309142"/>
            <a:ext cx="4750155" cy="374245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636154A-6358-176E-6987-7AEEB11F375D}"/>
              </a:ext>
            </a:extLst>
          </p:cNvPr>
          <p:cNvCxnSpPr>
            <a:cxnSpLocks/>
          </p:cNvCxnSpPr>
          <p:nvPr/>
        </p:nvCxnSpPr>
        <p:spPr>
          <a:xfrm flipV="1">
            <a:off x="5062719" y="6018268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3BF41E1-F864-CC1F-4EBB-410089E98F43}"/>
              </a:ext>
            </a:extLst>
          </p:cNvPr>
          <p:cNvCxnSpPr>
            <a:cxnSpLocks/>
          </p:cNvCxnSpPr>
          <p:nvPr/>
        </p:nvCxnSpPr>
        <p:spPr>
          <a:xfrm flipV="1">
            <a:off x="5962250" y="6008646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184F91A-B4EE-4BEA-23F2-53EE3A425EBB}"/>
              </a:ext>
            </a:extLst>
          </p:cNvPr>
          <p:cNvCxnSpPr>
            <a:cxnSpLocks/>
          </p:cNvCxnSpPr>
          <p:nvPr/>
        </p:nvCxnSpPr>
        <p:spPr>
          <a:xfrm flipV="1">
            <a:off x="6804602" y="6001773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C248440-D176-B169-A1FD-A4B8C79E3DAF}"/>
              </a:ext>
            </a:extLst>
          </p:cNvPr>
          <p:cNvCxnSpPr>
            <a:cxnSpLocks/>
          </p:cNvCxnSpPr>
          <p:nvPr/>
        </p:nvCxnSpPr>
        <p:spPr>
          <a:xfrm flipV="1">
            <a:off x="7674752" y="6027793"/>
            <a:ext cx="0" cy="100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DC5C93E-F0CB-E3C8-3274-29F7F8408701}"/>
              </a:ext>
            </a:extLst>
          </p:cNvPr>
          <p:cNvCxnSpPr>
            <a:cxnSpLocks/>
          </p:cNvCxnSpPr>
          <p:nvPr/>
        </p:nvCxnSpPr>
        <p:spPr>
          <a:xfrm flipV="1">
            <a:off x="8532395" y="6001773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5AD4FB-8AA5-DF4D-282E-7C93404A6296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952548" y="5860428"/>
            <a:ext cx="1057636" cy="1911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6423673-EFFE-D8A4-0BC7-D6FE200359D3}"/>
              </a:ext>
            </a:extLst>
          </p:cNvPr>
          <p:cNvCxnSpPr>
            <a:cxnSpLocks/>
            <a:stCxn id="23" idx="7"/>
            <a:endCxn id="22" idx="3"/>
          </p:cNvCxnSpPr>
          <p:nvPr/>
        </p:nvCxnSpPr>
        <p:spPr>
          <a:xfrm flipV="1">
            <a:off x="5071640" y="5454882"/>
            <a:ext cx="865154" cy="380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4DEB199-EF25-741D-C101-6AE0FD572182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>
          <a:xfrm flipV="1">
            <a:off x="7700208" y="2476039"/>
            <a:ext cx="819901" cy="1550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071E7561-72B1-1DA4-6803-A14D46088DD1}"/>
              </a:ext>
            </a:extLst>
          </p:cNvPr>
          <p:cNvSpPr/>
          <p:nvPr/>
        </p:nvSpPr>
        <p:spPr>
          <a:xfrm>
            <a:off x="6765004" y="482142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EADA67D-745C-58BC-A757-142FDC3D57E8}"/>
              </a:ext>
            </a:extLst>
          </p:cNvPr>
          <p:cNvSpPr/>
          <p:nvPr/>
        </p:nvSpPr>
        <p:spPr>
          <a:xfrm>
            <a:off x="5926250" y="539342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EF7A8C4-EE45-C73B-0238-6447347353DA}"/>
              </a:ext>
            </a:extLst>
          </p:cNvPr>
          <p:cNvSpPr/>
          <p:nvPr/>
        </p:nvSpPr>
        <p:spPr>
          <a:xfrm>
            <a:off x="5010184" y="5824428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59B9BC9-5EB5-ADC1-5650-44C44BAA8A42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5987706" y="4882883"/>
            <a:ext cx="787842" cy="539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FDBEB4D-9B11-FF5D-F0E4-6A4310A7F280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6826460" y="4077340"/>
            <a:ext cx="822836" cy="780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863CBB3-1CA1-E01A-54A6-52D5DDDB3FC9}"/>
              </a:ext>
            </a:extLst>
          </p:cNvPr>
          <p:cNvCxnSpPr>
            <a:cxnSpLocks/>
          </p:cNvCxnSpPr>
          <p:nvPr/>
        </p:nvCxnSpPr>
        <p:spPr>
          <a:xfrm>
            <a:off x="5062719" y="5896428"/>
            <a:ext cx="0" cy="165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4E2E3E9-EB25-2F87-6631-E73EBCB61286}"/>
              </a:ext>
            </a:extLst>
          </p:cNvPr>
          <p:cNvCxnSpPr>
            <a:cxnSpLocks/>
          </p:cNvCxnSpPr>
          <p:nvPr/>
        </p:nvCxnSpPr>
        <p:spPr>
          <a:xfrm>
            <a:off x="5962250" y="5454882"/>
            <a:ext cx="0" cy="5729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EA962FE-B0DE-3C77-FA48-625DD48F1A73}"/>
              </a:ext>
            </a:extLst>
          </p:cNvPr>
          <p:cNvCxnSpPr>
            <a:cxnSpLocks/>
          </p:cNvCxnSpPr>
          <p:nvPr/>
        </p:nvCxnSpPr>
        <p:spPr>
          <a:xfrm>
            <a:off x="6799422" y="4893427"/>
            <a:ext cx="1582" cy="1151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E52777B4-E86A-A606-2407-DD8B59FCCB7D}"/>
              </a:ext>
            </a:extLst>
          </p:cNvPr>
          <p:cNvCxnSpPr>
            <a:cxnSpLocks/>
          </p:cNvCxnSpPr>
          <p:nvPr/>
        </p:nvCxnSpPr>
        <p:spPr>
          <a:xfrm>
            <a:off x="7665035" y="4077340"/>
            <a:ext cx="0" cy="1972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EC3C62A-5F41-EDC2-9DF5-D0E3F1386691}"/>
              </a:ext>
            </a:extLst>
          </p:cNvPr>
          <p:cNvCxnSpPr>
            <a:cxnSpLocks/>
          </p:cNvCxnSpPr>
          <p:nvPr/>
        </p:nvCxnSpPr>
        <p:spPr>
          <a:xfrm>
            <a:off x="8515539" y="2467390"/>
            <a:ext cx="0" cy="36271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84C38A2-3B50-6241-FC42-EEE7FA6AB61B}"/>
              </a:ext>
            </a:extLst>
          </p:cNvPr>
          <p:cNvCxnSpPr>
            <a:cxnSpLocks/>
          </p:cNvCxnSpPr>
          <p:nvPr/>
        </p:nvCxnSpPr>
        <p:spPr>
          <a:xfrm flipV="1">
            <a:off x="5082184" y="5860428"/>
            <a:ext cx="890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7DEBF5E2-7276-E196-FECF-B761EE2611BF}"/>
              </a:ext>
            </a:extLst>
          </p:cNvPr>
          <p:cNvCxnSpPr>
            <a:cxnSpLocks/>
          </p:cNvCxnSpPr>
          <p:nvPr/>
        </p:nvCxnSpPr>
        <p:spPr>
          <a:xfrm flipV="1">
            <a:off x="5987706" y="5429426"/>
            <a:ext cx="828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8A30B01B-C264-C42C-45D4-F600A69CCB5F}"/>
              </a:ext>
            </a:extLst>
          </p:cNvPr>
          <p:cNvCxnSpPr>
            <a:cxnSpLocks/>
          </p:cNvCxnSpPr>
          <p:nvPr/>
        </p:nvCxnSpPr>
        <p:spPr>
          <a:xfrm flipV="1">
            <a:off x="6846376" y="4872823"/>
            <a:ext cx="828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0EF1EF09-EC47-DC86-55A6-829D2046B9F1}"/>
              </a:ext>
            </a:extLst>
          </p:cNvPr>
          <p:cNvCxnSpPr>
            <a:cxnSpLocks/>
          </p:cNvCxnSpPr>
          <p:nvPr/>
        </p:nvCxnSpPr>
        <p:spPr>
          <a:xfrm flipV="1">
            <a:off x="7700208" y="4051884"/>
            <a:ext cx="828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6E980E14-0ACE-8C8D-7805-8F177C779514}"/>
              </a:ext>
            </a:extLst>
          </p:cNvPr>
          <p:cNvSpPr txBox="1"/>
          <p:nvPr/>
        </p:nvSpPr>
        <p:spPr>
          <a:xfrm>
            <a:off x="2489016" y="3276263"/>
            <a:ext cx="153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de la fortune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9EDEC2-B27F-02B1-FA5E-5AD63FAAB016}"/>
              </a:ext>
            </a:extLst>
          </p:cNvPr>
          <p:cNvSpPr txBox="1"/>
          <p:nvPr/>
        </p:nvSpPr>
        <p:spPr>
          <a:xfrm>
            <a:off x="4893658" y="6493928"/>
            <a:ext cx="609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</a:t>
            </a:r>
            <a:r>
              <a:rPr lang="fr-CH" noProof="0"/>
              <a:t>des contribuables</a:t>
            </a:r>
            <a:endParaRPr lang="fr-CH" noProof="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A438FA5-FA34-0BBD-14BC-D670136FD9F8}"/>
              </a:ext>
            </a:extLst>
          </p:cNvPr>
          <p:cNvSpPr txBox="1"/>
          <p:nvPr/>
        </p:nvSpPr>
        <p:spPr>
          <a:xfrm>
            <a:off x="4679890" y="5820792"/>
            <a:ext cx="31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0C0A909-1EEC-BDC0-0DCF-FCF2DE8B13C7}"/>
              </a:ext>
            </a:extLst>
          </p:cNvPr>
          <p:cNvSpPr txBox="1"/>
          <p:nvPr/>
        </p:nvSpPr>
        <p:spPr>
          <a:xfrm>
            <a:off x="5490719" y="5552534"/>
            <a:ext cx="31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B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EF1ECD7-F3CF-AC72-2DAE-F37BADB963F2}"/>
              </a:ext>
            </a:extLst>
          </p:cNvPr>
          <p:cNvSpPr txBox="1"/>
          <p:nvPr/>
        </p:nvSpPr>
        <p:spPr>
          <a:xfrm>
            <a:off x="6375759" y="5071866"/>
            <a:ext cx="31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96745BA-88CB-7062-6307-3FD4CA0CAE02}"/>
              </a:ext>
            </a:extLst>
          </p:cNvPr>
          <p:cNvSpPr txBox="1"/>
          <p:nvPr/>
        </p:nvSpPr>
        <p:spPr>
          <a:xfrm>
            <a:off x="7185077" y="4437445"/>
            <a:ext cx="31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D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49C0F47-847A-4D6A-634E-2ED1C00432CA}"/>
              </a:ext>
            </a:extLst>
          </p:cNvPr>
          <p:cNvSpPr txBox="1"/>
          <p:nvPr/>
        </p:nvSpPr>
        <p:spPr>
          <a:xfrm>
            <a:off x="8055865" y="3512634"/>
            <a:ext cx="31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9F3E46D-6A04-06C6-3FB1-F0D75886019F}"/>
              </a:ext>
            </a:extLst>
          </p:cNvPr>
          <p:cNvSpPr txBox="1"/>
          <p:nvPr/>
        </p:nvSpPr>
        <p:spPr>
          <a:xfrm>
            <a:off x="5390089" y="5811098"/>
            <a:ext cx="31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F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C80600C-138D-0DCF-57C9-49E9838F552D}"/>
              </a:ext>
            </a:extLst>
          </p:cNvPr>
          <p:cNvSpPr txBox="1"/>
          <p:nvPr/>
        </p:nvSpPr>
        <p:spPr>
          <a:xfrm>
            <a:off x="6253831" y="5692884"/>
            <a:ext cx="31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G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0829D9B-0622-972E-8627-1567327A0695}"/>
              </a:ext>
            </a:extLst>
          </p:cNvPr>
          <p:cNvSpPr txBox="1"/>
          <p:nvPr/>
        </p:nvSpPr>
        <p:spPr>
          <a:xfrm>
            <a:off x="7129656" y="5315154"/>
            <a:ext cx="31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H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4B920FF-A659-A369-F800-02235216257B}"/>
              </a:ext>
            </a:extLst>
          </p:cNvPr>
          <p:cNvSpPr txBox="1"/>
          <p:nvPr/>
        </p:nvSpPr>
        <p:spPr>
          <a:xfrm>
            <a:off x="8019865" y="4915852"/>
            <a:ext cx="31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DA9EF1E-C40B-FEC0-CF15-F790815EA20E}"/>
              </a:ext>
            </a:extLst>
          </p:cNvPr>
          <p:cNvSpPr txBox="1"/>
          <p:nvPr/>
        </p:nvSpPr>
        <p:spPr>
          <a:xfrm>
            <a:off x="8215851" y="733485"/>
            <a:ext cx="4303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Aire</a:t>
            </a:r>
            <a:r>
              <a:rPr lang="de-CH" dirty="0"/>
              <a:t> des </a:t>
            </a:r>
            <a:r>
              <a:rPr lang="de-CH" dirty="0" err="1"/>
              <a:t>triangles</a:t>
            </a:r>
            <a:r>
              <a:rPr lang="de-CH" dirty="0"/>
              <a:t> = T =  A + B + C + D + 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383A20D-0C99-9FE1-BFF2-8FB7279C4845}"/>
              </a:ext>
            </a:extLst>
          </p:cNvPr>
          <p:cNvSpPr txBox="1"/>
          <p:nvPr/>
        </p:nvSpPr>
        <p:spPr>
          <a:xfrm>
            <a:off x="8215851" y="1129422"/>
            <a:ext cx="4303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Aire</a:t>
            </a:r>
            <a:r>
              <a:rPr lang="de-CH" dirty="0"/>
              <a:t> des </a:t>
            </a:r>
            <a:r>
              <a:rPr lang="de-CH" dirty="0" err="1"/>
              <a:t>rectangles</a:t>
            </a:r>
            <a:r>
              <a:rPr lang="de-CH" dirty="0"/>
              <a:t> = R = F + G + H + I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3E36933-DBE3-5581-43CC-F178684861CF}"/>
              </a:ext>
            </a:extLst>
          </p:cNvPr>
          <p:cNvSpPr txBox="1"/>
          <p:nvPr/>
        </p:nvSpPr>
        <p:spPr>
          <a:xfrm>
            <a:off x="8215851" y="1494444"/>
            <a:ext cx="4303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Aire</a:t>
            </a:r>
            <a:r>
              <a:rPr lang="de-CH" dirty="0"/>
              <a:t> </a:t>
            </a:r>
            <a:r>
              <a:rPr lang="de-CH" dirty="0" err="1"/>
              <a:t>sous</a:t>
            </a:r>
            <a:r>
              <a:rPr lang="de-CH" dirty="0"/>
              <a:t> la </a:t>
            </a:r>
            <a:r>
              <a:rPr lang="de-CH" dirty="0" err="1"/>
              <a:t>courbe</a:t>
            </a:r>
            <a:r>
              <a:rPr lang="de-CH" dirty="0"/>
              <a:t> de Lorenz = T + 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5114DEF-57C2-9B47-9FDE-F4696C13137C}"/>
              </a:ext>
            </a:extLst>
          </p:cNvPr>
          <p:cNvSpPr txBox="1"/>
          <p:nvPr/>
        </p:nvSpPr>
        <p:spPr>
          <a:xfrm>
            <a:off x="9113748" y="2294250"/>
            <a:ext cx="2732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Coefficient</a:t>
            </a:r>
            <a:r>
              <a:rPr lang="de-CH" dirty="0"/>
              <a:t> de Gini = 1 – 2* (</a:t>
            </a:r>
            <a:r>
              <a:rPr lang="de-CH" dirty="0" err="1"/>
              <a:t>Aire</a:t>
            </a:r>
            <a:r>
              <a:rPr lang="de-CH" dirty="0"/>
              <a:t> </a:t>
            </a:r>
            <a:r>
              <a:rPr lang="de-CH" dirty="0" err="1"/>
              <a:t>sous</a:t>
            </a:r>
            <a:r>
              <a:rPr lang="de-CH" dirty="0"/>
              <a:t> la </a:t>
            </a:r>
            <a:r>
              <a:rPr lang="de-CH" dirty="0" err="1"/>
              <a:t>courbe</a:t>
            </a:r>
            <a:r>
              <a:rPr lang="de-CH" dirty="0"/>
              <a:t> de Lorenz)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472A703-0967-F458-E2B2-282E7035DE05}"/>
              </a:ext>
            </a:extLst>
          </p:cNvPr>
          <p:cNvSpPr txBox="1"/>
          <p:nvPr/>
        </p:nvSpPr>
        <p:spPr>
          <a:xfrm>
            <a:off x="9167587" y="3079338"/>
            <a:ext cx="4303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Coefficient</a:t>
            </a:r>
            <a:r>
              <a:rPr lang="de-CH" dirty="0"/>
              <a:t> de Gini = 1 – 2* (T + R)</a:t>
            </a:r>
          </a:p>
        </p:txBody>
      </p:sp>
    </p:spTree>
    <p:extLst>
      <p:ext uri="{BB962C8B-B14F-4D97-AF65-F5344CB8AC3E}">
        <p14:creationId xmlns:p14="http://schemas.microsoft.com/office/powerpoint/2010/main" val="878652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466E96-1755-9CB8-A2F7-3093E847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Calculer</a:t>
            </a:r>
            <a:r>
              <a:rPr lang="de-CH" dirty="0"/>
              <a:t> la </a:t>
            </a:r>
            <a:r>
              <a:rPr lang="de-CH" dirty="0" err="1"/>
              <a:t>part</a:t>
            </a:r>
            <a:r>
              <a:rPr lang="de-CH" dirty="0"/>
              <a:t> du top 1% (1)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E4E3F3-C943-A28D-99D5-F1FA3814D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544" y="1160890"/>
            <a:ext cx="11185873" cy="1590896"/>
          </a:xfrm>
        </p:spPr>
        <p:txBody>
          <a:bodyPr/>
          <a:lstStyle/>
          <a:p>
            <a:r>
              <a:rPr lang="de-CH" sz="1800" dirty="0" err="1"/>
              <a:t>Les</a:t>
            </a:r>
            <a:r>
              <a:rPr lang="de-CH" sz="1800" dirty="0"/>
              <a:t> </a:t>
            </a:r>
            <a:r>
              <a:rPr lang="de-CH" sz="1800" dirty="0" err="1"/>
              <a:t>statistiques</a:t>
            </a:r>
            <a:r>
              <a:rPr lang="de-CH" sz="1800" dirty="0"/>
              <a:t> ne </a:t>
            </a:r>
            <a:r>
              <a:rPr lang="de-CH" sz="1800" dirty="0" err="1"/>
              <a:t>donnent</a:t>
            </a:r>
            <a:r>
              <a:rPr lang="de-CH" sz="1800" dirty="0"/>
              <a:t> </a:t>
            </a:r>
            <a:r>
              <a:rPr lang="de-CH" sz="1800" dirty="0" err="1"/>
              <a:t>pas</a:t>
            </a:r>
            <a:r>
              <a:rPr lang="de-CH" sz="1800" dirty="0"/>
              <a:t> </a:t>
            </a:r>
            <a:r>
              <a:rPr lang="de-CH" sz="1800" dirty="0" err="1"/>
              <a:t>exactement</a:t>
            </a:r>
            <a:r>
              <a:rPr lang="de-CH" sz="1800" dirty="0"/>
              <a:t> la </a:t>
            </a:r>
            <a:r>
              <a:rPr lang="de-CH" sz="1800" dirty="0" err="1"/>
              <a:t>part</a:t>
            </a:r>
            <a:r>
              <a:rPr lang="de-CH" sz="1800" dirty="0"/>
              <a:t> du top 1%, il faut la </a:t>
            </a:r>
            <a:r>
              <a:rPr lang="de-CH" sz="1800" dirty="0" err="1"/>
              <a:t>reconstruire</a:t>
            </a:r>
            <a:r>
              <a:rPr lang="de-CH" sz="1800" dirty="0"/>
              <a:t>.</a:t>
            </a:r>
          </a:p>
          <a:p>
            <a:r>
              <a:rPr lang="de-CH" sz="1800" dirty="0"/>
              <a:t>Par </a:t>
            </a:r>
            <a:r>
              <a:rPr lang="de-CH" sz="1800" dirty="0" err="1"/>
              <a:t>interpolation</a:t>
            </a:r>
            <a:r>
              <a:rPr lang="de-CH" sz="1800" dirty="0"/>
              <a:t> : </a:t>
            </a:r>
            <a:r>
              <a:rPr lang="de-CH" sz="1800" dirty="0" err="1"/>
              <a:t>procédure</a:t>
            </a:r>
            <a:r>
              <a:rPr lang="de-CH" sz="1800" dirty="0"/>
              <a:t> </a:t>
            </a:r>
            <a:r>
              <a:rPr lang="de-CH" sz="1800" dirty="0" err="1"/>
              <a:t>qui</a:t>
            </a:r>
            <a:r>
              <a:rPr lang="de-CH" sz="1800" dirty="0"/>
              <a:t> </a:t>
            </a:r>
            <a:r>
              <a:rPr lang="de-CH" sz="1800" dirty="0" err="1"/>
              <a:t>consiste</a:t>
            </a:r>
            <a:r>
              <a:rPr lang="de-CH" sz="1800" dirty="0"/>
              <a:t> à </a:t>
            </a:r>
            <a:r>
              <a:rPr lang="fr-FR" sz="1800" dirty="0"/>
              <a:t>estimer les points inconnus à partir de valeurs connues.</a:t>
            </a:r>
          </a:p>
          <a:p>
            <a:pPr marL="101600" indent="0">
              <a:buNone/>
            </a:pPr>
            <a:endParaRPr lang="de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BD5938-6606-D7C5-0BED-BB3A835AF74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/>
              <a:t>Economie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17517D-6331-BB9B-771F-DBA9581345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DD8D42-FBBF-875F-0061-B4719981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6" t="21046" r="54859" b="68553"/>
          <a:stretch/>
        </p:blipFill>
        <p:spPr>
          <a:xfrm>
            <a:off x="4167810" y="2498502"/>
            <a:ext cx="2090670" cy="110642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BCB4D5D-8A68-E6D9-CCF0-F6ABF0DF3CD8}"/>
              </a:ext>
            </a:extLst>
          </p:cNvPr>
          <p:cNvCxnSpPr/>
          <p:nvPr/>
        </p:nvCxnSpPr>
        <p:spPr>
          <a:xfrm>
            <a:off x="3931499" y="3429000"/>
            <a:ext cx="825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1FA131E9-F805-BB93-B269-B7A34E82CCA7}"/>
              </a:ext>
            </a:extLst>
          </p:cNvPr>
          <p:cNvSpPr txBox="1"/>
          <p:nvPr/>
        </p:nvSpPr>
        <p:spPr>
          <a:xfrm>
            <a:off x="2477729" y="3059668"/>
            <a:ext cx="1748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Le 1% se </a:t>
            </a:r>
            <a:r>
              <a:rPr lang="de-CH" dirty="0" err="1"/>
              <a:t>situe</a:t>
            </a:r>
            <a:r>
              <a:rPr lang="de-CH" dirty="0"/>
              <a:t> entre </a:t>
            </a:r>
            <a:r>
              <a:rPr lang="de-CH" dirty="0" err="1"/>
              <a:t>ces</a:t>
            </a:r>
            <a:r>
              <a:rPr lang="de-CH" dirty="0"/>
              <a:t> deux </a:t>
            </a:r>
            <a:r>
              <a:rPr lang="de-CH" dirty="0" err="1"/>
              <a:t>valeurs</a:t>
            </a:r>
            <a:r>
              <a:rPr lang="de-CH" dirty="0"/>
              <a:t>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B4290C2-60F2-3183-92A3-687884C057FB}"/>
              </a:ext>
            </a:extLst>
          </p:cNvPr>
          <p:cNvSpPr txBox="1"/>
          <p:nvPr/>
        </p:nvSpPr>
        <p:spPr>
          <a:xfrm>
            <a:off x="7438687" y="3164197"/>
            <a:ext cx="3597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Le top 1% </a:t>
            </a:r>
            <a:r>
              <a:rPr lang="de-CH" dirty="0" err="1"/>
              <a:t>possède</a:t>
            </a:r>
            <a:r>
              <a:rPr lang="de-CH" dirty="0"/>
              <a:t> entre 47.3 et 44.4% de la </a:t>
            </a:r>
            <a:r>
              <a:rPr lang="de-CH" dirty="0" err="1"/>
              <a:t>fortune</a:t>
            </a:r>
            <a:r>
              <a:rPr lang="de-CH" dirty="0"/>
              <a:t> totale… Mais </a:t>
            </a:r>
            <a:r>
              <a:rPr lang="de-CH" dirty="0" err="1"/>
              <a:t>combien</a:t>
            </a:r>
            <a:r>
              <a:rPr lang="de-CH" dirty="0"/>
              <a:t> </a:t>
            </a:r>
            <a:r>
              <a:rPr lang="de-CH" dirty="0" err="1"/>
              <a:t>exactement</a:t>
            </a:r>
            <a:r>
              <a:rPr lang="de-CH" dirty="0"/>
              <a:t> ?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393BDD3-5A17-1067-54DD-90911F161C6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258480" y="3425807"/>
            <a:ext cx="1180207" cy="1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9E5E9723-3756-5CF5-8216-1B1536C698BD}"/>
              </a:ext>
            </a:extLst>
          </p:cNvPr>
          <p:cNvSpPr txBox="1">
            <a:spLocks/>
          </p:cNvSpPr>
          <p:nvPr/>
        </p:nvSpPr>
        <p:spPr>
          <a:xfrm>
            <a:off x="665543" y="4106214"/>
            <a:ext cx="11185873" cy="159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1800" dirty="0"/>
              <a:t>Il </a:t>
            </a:r>
            <a:r>
              <a:rPr lang="de-CH" sz="1800" dirty="0" err="1"/>
              <a:t>existe</a:t>
            </a:r>
            <a:r>
              <a:rPr lang="de-CH" sz="1800" dirty="0"/>
              <a:t> </a:t>
            </a:r>
            <a:r>
              <a:rPr lang="de-CH" sz="1800" dirty="0" err="1"/>
              <a:t>plusieurs</a:t>
            </a:r>
            <a:r>
              <a:rPr lang="de-CH" sz="1800" dirty="0"/>
              <a:t> </a:t>
            </a:r>
            <a:r>
              <a:rPr lang="de-CH" sz="1800" dirty="0" err="1"/>
              <a:t>méthodes</a:t>
            </a:r>
            <a:r>
              <a:rPr lang="de-CH" sz="1800" dirty="0"/>
              <a:t> </a:t>
            </a:r>
            <a:r>
              <a:rPr lang="de-CH" sz="1800" dirty="0" err="1"/>
              <a:t>d’interpolation</a:t>
            </a:r>
            <a:r>
              <a:rPr lang="de-CH" sz="1800" dirty="0"/>
              <a:t>, à </a:t>
            </a:r>
            <a:r>
              <a:rPr lang="de-CH" sz="1800" dirty="0" err="1"/>
              <a:t>utiliser</a:t>
            </a:r>
            <a:r>
              <a:rPr lang="de-CH" sz="1800" dirty="0"/>
              <a:t> en </a:t>
            </a:r>
            <a:r>
              <a:rPr lang="de-CH" sz="1800" dirty="0" err="1"/>
              <a:t>fonction</a:t>
            </a:r>
            <a:r>
              <a:rPr lang="de-CH" sz="1800" dirty="0"/>
              <a:t> de la </a:t>
            </a:r>
            <a:r>
              <a:rPr lang="de-CH" sz="1800" dirty="0" err="1"/>
              <a:t>nature</a:t>
            </a:r>
            <a:r>
              <a:rPr lang="de-CH" sz="1800" dirty="0"/>
              <a:t> de la </a:t>
            </a:r>
            <a:r>
              <a:rPr lang="de-CH" sz="1800" dirty="0" err="1"/>
              <a:t>distribution</a:t>
            </a:r>
            <a:r>
              <a:rPr lang="de-CH" sz="1800" dirty="0"/>
              <a:t> des variables.</a:t>
            </a:r>
          </a:p>
          <a:p>
            <a:r>
              <a:rPr lang="de-CH" sz="1800" dirty="0" err="1"/>
              <a:t>Ici</a:t>
            </a:r>
            <a:r>
              <a:rPr lang="de-CH" sz="1800" dirty="0"/>
              <a:t> : on </a:t>
            </a:r>
            <a:r>
              <a:rPr lang="de-CH" sz="1800" dirty="0" err="1"/>
              <a:t>utilise</a:t>
            </a:r>
            <a:r>
              <a:rPr lang="de-CH" sz="1800" dirty="0"/>
              <a:t> par </a:t>
            </a:r>
            <a:r>
              <a:rPr lang="de-CH" sz="1800" dirty="0" err="1"/>
              <a:t>simplification</a:t>
            </a:r>
            <a:r>
              <a:rPr lang="de-CH" sz="1800" dirty="0"/>
              <a:t> </a:t>
            </a:r>
            <a:r>
              <a:rPr lang="de-CH" sz="1800" dirty="0" err="1"/>
              <a:t>une</a:t>
            </a:r>
            <a:r>
              <a:rPr lang="de-CH" sz="1800" dirty="0"/>
              <a:t> </a:t>
            </a:r>
            <a:r>
              <a:rPr lang="de-CH" sz="1800" dirty="0" err="1"/>
              <a:t>interpolation</a:t>
            </a:r>
            <a:r>
              <a:rPr lang="de-CH" sz="1800" dirty="0"/>
              <a:t> </a:t>
            </a:r>
            <a:r>
              <a:rPr lang="de-CH" sz="1800" dirty="0" err="1"/>
              <a:t>linéaire</a:t>
            </a:r>
            <a:r>
              <a:rPr lang="de-CH" sz="1800" dirty="0"/>
              <a:t>, </a:t>
            </a:r>
            <a:r>
              <a:rPr lang="de-CH" sz="1800" dirty="0" err="1"/>
              <a:t>ce</a:t>
            </a:r>
            <a:r>
              <a:rPr lang="de-CH" sz="1800" dirty="0"/>
              <a:t> </a:t>
            </a:r>
            <a:r>
              <a:rPr lang="de-CH" sz="1800" dirty="0" err="1"/>
              <a:t>qui</a:t>
            </a:r>
            <a:r>
              <a:rPr lang="de-CH" sz="1800" dirty="0"/>
              <a:t> ne </a:t>
            </a:r>
            <a:r>
              <a:rPr lang="de-CH" sz="1800" dirty="0" err="1"/>
              <a:t>change</a:t>
            </a:r>
            <a:r>
              <a:rPr lang="de-CH" sz="1800" dirty="0"/>
              <a:t> </a:t>
            </a:r>
            <a:r>
              <a:rPr lang="de-CH" sz="1800" dirty="0" err="1"/>
              <a:t>pas</a:t>
            </a:r>
            <a:r>
              <a:rPr lang="de-CH" sz="1800" dirty="0"/>
              <a:t> </a:t>
            </a:r>
            <a:r>
              <a:rPr lang="de-CH" sz="1800" dirty="0" err="1"/>
              <a:t>beaucoup</a:t>
            </a:r>
            <a:r>
              <a:rPr lang="de-CH" sz="1800" dirty="0"/>
              <a:t> le </a:t>
            </a:r>
            <a:r>
              <a:rPr lang="de-CH" sz="1800" dirty="0" err="1"/>
              <a:t>résultat</a:t>
            </a:r>
            <a:r>
              <a:rPr lang="de-CH" sz="1800" dirty="0"/>
              <a:t> par </a:t>
            </a:r>
            <a:r>
              <a:rPr lang="de-CH" sz="1800" dirty="0" err="1"/>
              <a:t>rapport</a:t>
            </a:r>
            <a:r>
              <a:rPr lang="de-CH" sz="1800" dirty="0"/>
              <a:t> à </a:t>
            </a:r>
            <a:r>
              <a:rPr lang="de-CH" sz="1800" dirty="0" err="1"/>
              <a:t>une</a:t>
            </a:r>
            <a:r>
              <a:rPr lang="de-CH" sz="1800" dirty="0"/>
              <a:t> </a:t>
            </a:r>
            <a:r>
              <a:rPr lang="de-CH" sz="1800" dirty="0" err="1"/>
              <a:t>autre</a:t>
            </a:r>
            <a:r>
              <a:rPr lang="de-CH" sz="1800" dirty="0"/>
              <a:t> </a:t>
            </a:r>
            <a:r>
              <a:rPr lang="de-CH" sz="1800" dirty="0" err="1"/>
              <a:t>méthode</a:t>
            </a:r>
            <a:r>
              <a:rPr lang="de-CH" sz="1800" dirty="0"/>
              <a:t> </a:t>
            </a:r>
            <a:r>
              <a:rPr lang="de-CH" sz="1800" dirty="0" err="1"/>
              <a:t>d’interpolation</a:t>
            </a:r>
            <a:r>
              <a:rPr lang="de-CH" sz="1800" dirty="0"/>
              <a:t> </a:t>
            </a:r>
            <a:r>
              <a:rPr lang="de-CH" sz="1800" dirty="0" err="1"/>
              <a:t>étant</a:t>
            </a:r>
            <a:r>
              <a:rPr lang="de-CH" sz="1800" dirty="0"/>
              <a:t> </a:t>
            </a:r>
            <a:r>
              <a:rPr lang="de-CH" sz="1800" dirty="0" err="1"/>
              <a:t>donné</a:t>
            </a:r>
            <a:r>
              <a:rPr lang="de-CH" sz="1800" dirty="0"/>
              <a:t> la </a:t>
            </a:r>
            <a:r>
              <a:rPr lang="de-CH" sz="1800" dirty="0" err="1"/>
              <a:t>granularité</a:t>
            </a:r>
            <a:r>
              <a:rPr lang="de-CH" sz="1800" dirty="0"/>
              <a:t> (</a:t>
            </a:r>
            <a:r>
              <a:rPr lang="de-CH" sz="1800" dirty="0" err="1"/>
              <a:t>beaucoup</a:t>
            </a:r>
            <a:r>
              <a:rPr lang="de-CH" sz="1800" dirty="0"/>
              <a:t> de </a:t>
            </a:r>
            <a:r>
              <a:rPr lang="de-CH" sz="1800" dirty="0" err="1"/>
              <a:t>classes</a:t>
            </a:r>
            <a:r>
              <a:rPr lang="de-CH" sz="1800" dirty="0"/>
              <a:t> </a:t>
            </a:r>
            <a:r>
              <a:rPr lang="de-CH" sz="1800" dirty="0" err="1"/>
              <a:t>fiscales</a:t>
            </a:r>
            <a:r>
              <a:rPr lang="de-CH" sz="1800" dirty="0"/>
              <a:t>) des </a:t>
            </a:r>
            <a:r>
              <a:rPr lang="de-CH" sz="1800" dirty="0" err="1"/>
              <a:t>statistiques</a:t>
            </a:r>
            <a:r>
              <a:rPr lang="de-CH" sz="1800" dirty="0"/>
              <a:t> </a:t>
            </a:r>
            <a:r>
              <a:rPr lang="de-CH" sz="1800" dirty="0" err="1"/>
              <a:t>zurichoises</a:t>
            </a:r>
            <a:r>
              <a:rPr lang="de-CH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808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E12187-2FD8-B2C2-66C2-40E875EF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Calculer</a:t>
            </a:r>
            <a:r>
              <a:rPr lang="de-CH" dirty="0"/>
              <a:t> la </a:t>
            </a:r>
            <a:r>
              <a:rPr lang="de-CH" dirty="0" err="1"/>
              <a:t>part</a:t>
            </a:r>
            <a:r>
              <a:rPr lang="de-CH" dirty="0"/>
              <a:t> du top 1% (2)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24EB83-F37F-B608-5BC0-5F2C6BBD123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dirty="0" err="1"/>
              <a:t>Economie</a:t>
            </a:r>
            <a:r>
              <a:rPr lang="fr-FR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873DE6-64B0-350B-75A9-60257CE9F5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1057" y="640175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19855F-1A68-3617-5EB7-64555B56B7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6" t="21046" r="54859" b="68553"/>
          <a:stretch/>
        </p:blipFill>
        <p:spPr>
          <a:xfrm>
            <a:off x="4201521" y="1352342"/>
            <a:ext cx="2090670" cy="110642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E670703-3999-CE99-70A9-B1DABBDBD0E4}"/>
              </a:ext>
            </a:extLst>
          </p:cNvPr>
          <p:cNvSpPr txBox="1"/>
          <p:nvPr/>
        </p:nvSpPr>
        <p:spPr>
          <a:xfrm>
            <a:off x="2511440" y="1913508"/>
            <a:ext cx="1748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Le 1% se </a:t>
            </a:r>
            <a:r>
              <a:rPr lang="de-CH" dirty="0" err="1"/>
              <a:t>situe</a:t>
            </a:r>
            <a:r>
              <a:rPr lang="de-CH" dirty="0"/>
              <a:t> entre </a:t>
            </a:r>
            <a:r>
              <a:rPr lang="de-CH" dirty="0" err="1"/>
              <a:t>ces</a:t>
            </a:r>
            <a:r>
              <a:rPr lang="de-CH" dirty="0"/>
              <a:t> deux </a:t>
            </a:r>
            <a:r>
              <a:rPr lang="de-CH" dirty="0" err="1"/>
              <a:t>valeurs</a:t>
            </a:r>
            <a:r>
              <a:rPr lang="de-CH" dirty="0"/>
              <a:t>…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9D9C608-861B-D552-71E5-9A165B3A1656}"/>
              </a:ext>
            </a:extLst>
          </p:cNvPr>
          <p:cNvSpPr txBox="1"/>
          <p:nvPr/>
        </p:nvSpPr>
        <p:spPr>
          <a:xfrm>
            <a:off x="7472398" y="2018037"/>
            <a:ext cx="35973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Le top 1% </a:t>
            </a:r>
            <a:r>
              <a:rPr lang="de-CH" dirty="0" err="1"/>
              <a:t>possède</a:t>
            </a:r>
            <a:r>
              <a:rPr lang="de-CH" dirty="0"/>
              <a:t> entre 47.3 et 44.4% de la </a:t>
            </a:r>
            <a:r>
              <a:rPr lang="de-CH" dirty="0" err="1"/>
              <a:t>fortune</a:t>
            </a:r>
            <a:r>
              <a:rPr lang="de-CH" dirty="0"/>
              <a:t> totale… Mais </a:t>
            </a:r>
            <a:r>
              <a:rPr lang="de-CH" dirty="0" err="1"/>
              <a:t>combien</a:t>
            </a:r>
            <a:r>
              <a:rPr lang="de-CH" dirty="0"/>
              <a:t> </a:t>
            </a:r>
            <a:r>
              <a:rPr lang="de-CH" dirty="0" err="1"/>
              <a:t>exactement</a:t>
            </a:r>
            <a:r>
              <a:rPr lang="de-CH" dirty="0"/>
              <a:t> ?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907197D-C2F1-EC71-3A60-F89A791A609E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292191" y="2279647"/>
            <a:ext cx="1180207" cy="1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B84FE71F-E07B-2EA4-8DB0-312FE8D36990}"/>
              </a:ext>
            </a:extLst>
          </p:cNvPr>
          <p:cNvCxnSpPr>
            <a:cxnSpLocks/>
          </p:cNvCxnSpPr>
          <p:nvPr/>
        </p:nvCxnSpPr>
        <p:spPr>
          <a:xfrm>
            <a:off x="3803915" y="2197875"/>
            <a:ext cx="981513" cy="81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5766FC98-AFCA-293F-5052-938E182E352C}"/>
              </a:ext>
            </a:extLst>
          </p:cNvPr>
          <p:cNvCxnSpPr/>
          <p:nvPr/>
        </p:nvCxnSpPr>
        <p:spPr>
          <a:xfrm flipV="1">
            <a:off x="5209786" y="3051392"/>
            <a:ext cx="0" cy="219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1EF0247A-A001-C018-AED6-104160C8378F}"/>
              </a:ext>
            </a:extLst>
          </p:cNvPr>
          <p:cNvCxnSpPr>
            <a:cxnSpLocks/>
          </p:cNvCxnSpPr>
          <p:nvPr/>
        </p:nvCxnSpPr>
        <p:spPr>
          <a:xfrm>
            <a:off x="4974514" y="5045233"/>
            <a:ext cx="3210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047D195A-CF92-8012-291F-124027DB416C}"/>
              </a:ext>
            </a:extLst>
          </p:cNvPr>
          <p:cNvCxnSpPr>
            <a:cxnSpLocks/>
          </p:cNvCxnSpPr>
          <p:nvPr/>
        </p:nvCxnSpPr>
        <p:spPr>
          <a:xfrm flipV="1">
            <a:off x="5737290" y="3314674"/>
            <a:ext cx="2021860" cy="1203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0585B5CC-10FE-4E2A-B463-87DEC70E5131}"/>
              </a:ext>
            </a:extLst>
          </p:cNvPr>
          <p:cNvCxnSpPr>
            <a:cxnSpLocks/>
          </p:cNvCxnSpPr>
          <p:nvPr/>
        </p:nvCxnSpPr>
        <p:spPr>
          <a:xfrm flipV="1">
            <a:off x="6096091" y="4991498"/>
            <a:ext cx="0" cy="14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20CD060E-4DCB-F510-A7D4-EEEAFDD75DFC}"/>
              </a:ext>
            </a:extLst>
          </p:cNvPr>
          <p:cNvCxnSpPr>
            <a:cxnSpLocks/>
          </p:cNvCxnSpPr>
          <p:nvPr/>
        </p:nvCxnSpPr>
        <p:spPr>
          <a:xfrm flipV="1">
            <a:off x="7418532" y="4991498"/>
            <a:ext cx="0" cy="14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5F81C2E5-B37F-59D9-0DB1-1F21D311DF7E}"/>
              </a:ext>
            </a:extLst>
          </p:cNvPr>
          <p:cNvCxnSpPr>
            <a:cxnSpLocks/>
          </p:cNvCxnSpPr>
          <p:nvPr/>
        </p:nvCxnSpPr>
        <p:spPr>
          <a:xfrm flipH="1">
            <a:off x="5171159" y="3524577"/>
            <a:ext cx="77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3C610559-1FB2-0EC0-631C-1CAA3EC07CFF}"/>
              </a:ext>
            </a:extLst>
          </p:cNvPr>
          <p:cNvCxnSpPr>
            <a:cxnSpLocks/>
          </p:cNvCxnSpPr>
          <p:nvPr/>
        </p:nvCxnSpPr>
        <p:spPr>
          <a:xfrm flipH="1">
            <a:off x="5170186" y="4292195"/>
            <a:ext cx="7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C0273ABD-E9E3-28B0-44B9-19D62AFD3037}"/>
              </a:ext>
            </a:extLst>
          </p:cNvPr>
          <p:cNvSpPr txBox="1"/>
          <p:nvPr/>
        </p:nvSpPr>
        <p:spPr>
          <a:xfrm>
            <a:off x="4654997" y="3383212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1,06%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97DDB359-E4F7-F809-96C8-1F30C5AFD44C}"/>
              </a:ext>
            </a:extLst>
          </p:cNvPr>
          <p:cNvSpPr txBox="1"/>
          <p:nvPr/>
        </p:nvSpPr>
        <p:spPr>
          <a:xfrm>
            <a:off x="4665222" y="4192892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0,87%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ED5225BF-4618-1838-C277-BA414EC78025}"/>
              </a:ext>
            </a:extLst>
          </p:cNvPr>
          <p:cNvSpPr txBox="1"/>
          <p:nvPr/>
        </p:nvSpPr>
        <p:spPr>
          <a:xfrm>
            <a:off x="5813767" y="5125720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44,4%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47D5927A-A7B3-F5F2-225A-BB3B89E63AAC}"/>
              </a:ext>
            </a:extLst>
          </p:cNvPr>
          <p:cNvSpPr txBox="1"/>
          <p:nvPr/>
        </p:nvSpPr>
        <p:spPr>
          <a:xfrm>
            <a:off x="7119347" y="5119470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47,3%</a:t>
            </a: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D847361A-8D1A-5CB5-E1AC-B2433200D367}"/>
              </a:ext>
            </a:extLst>
          </p:cNvPr>
          <p:cNvCxnSpPr>
            <a:cxnSpLocks/>
          </p:cNvCxnSpPr>
          <p:nvPr/>
        </p:nvCxnSpPr>
        <p:spPr>
          <a:xfrm>
            <a:off x="5209785" y="3524577"/>
            <a:ext cx="215326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79240499-7370-0735-71D5-5DDF0EA817FE}"/>
              </a:ext>
            </a:extLst>
          </p:cNvPr>
          <p:cNvCxnSpPr>
            <a:cxnSpLocks/>
          </p:cNvCxnSpPr>
          <p:nvPr/>
        </p:nvCxnSpPr>
        <p:spPr>
          <a:xfrm>
            <a:off x="5210486" y="4298347"/>
            <a:ext cx="902462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67DA8E40-A479-8AF2-83F0-5566CA483C7C}"/>
              </a:ext>
            </a:extLst>
          </p:cNvPr>
          <p:cNvCxnSpPr>
            <a:cxnSpLocks/>
          </p:cNvCxnSpPr>
          <p:nvPr/>
        </p:nvCxnSpPr>
        <p:spPr>
          <a:xfrm>
            <a:off x="7418532" y="3524577"/>
            <a:ext cx="0" cy="151513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744116A1-D667-A150-7DC7-849238149F3D}"/>
              </a:ext>
            </a:extLst>
          </p:cNvPr>
          <p:cNvCxnSpPr>
            <a:cxnSpLocks/>
          </p:cNvCxnSpPr>
          <p:nvPr/>
        </p:nvCxnSpPr>
        <p:spPr>
          <a:xfrm>
            <a:off x="6096092" y="4333885"/>
            <a:ext cx="0" cy="65761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4155D191-A8DE-7242-09C8-188DFC8850EB}"/>
              </a:ext>
            </a:extLst>
          </p:cNvPr>
          <p:cNvSpPr txBox="1"/>
          <p:nvPr/>
        </p:nvSpPr>
        <p:spPr>
          <a:xfrm>
            <a:off x="4815883" y="3783056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1%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88C5899C-E81B-23BF-1FEA-23376A0BB9F9}"/>
              </a:ext>
            </a:extLst>
          </p:cNvPr>
          <p:cNvCxnSpPr>
            <a:cxnSpLocks/>
            <a:endCxn id="117" idx="1"/>
          </p:cNvCxnSpPr>
          <p:nvPr/>
        </p:nvCxnSpPr>
        <p:spPr>
          <a:xfrm flipV="1">
            <a:off x="3834370" y="3906167"/>
            <a:ext cx="981513" cy="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id="{21A05B98-E63E-8593-9E2B-D771568B14D2}"/>
              </a:ext>
            </a:extLst>
          </p:cNvPr>
          <p:cNvSpPr txBox="1"/>
          <p:nvPr/>
        </p:nvSpPr>
        <p:spPr>
          <a:xfrm>
            <a:off x="6466150" y="6224216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Ce </a:t>
            </a:r>
            <a:r>
              <a:rPr lang="de-CH" dirty="0" err="1"/>
              <a:t>que</a:t>
            </a:r>
            <a:r>
              <a:rPr lang="de-CH" dirty="0"/>
              <a:t> </a:t>
            </a:r>
            <a:r>
              <a:rPr lang="de-CH" dirty="0" err="1"/>
              <a:t>l’on</a:t>
            </a:r>
            <a:r>
              <a:rPr lang="de-CH" dirty="0"/>
              <a:t> </a:t>
            </a:r>
            <a:r>
              <a:rPr lang="de-CH" dirty="0" err="1"/>
              <a:t>cherche</a:t>
            </a:r>
            <a:endParaRPr lang="de-CH" dirty="0"/>
          </a:p>
        </p:txBody>
      </p: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E6C2FAA2-2718-99C7-041E-1BEE3D84E7B4}"/>
              </a:ext>
            </a:extLst>
          </p:cNvPr>
          <p:cNvCxnSpPr>
            <a:cxnSpLocks/>
          </p:cNvCxnSpPr>
          <p:nvPr/>
        </p:nvCxnSpPr>
        <p:spPr>
          <a:xfrm flipV="1">
            <a:off x="6789038" y="4991498"/>
            <a:ext cx="0" cy="14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73C2FDEC-B379-7E25-E5E5-394085699EF3}"/>
              </a:ext>
            </a:extLst>
          </p:cNvPr>
          <p:cNvCxnSpPr>
            <a:cxnSpLocks/>
          </p:cNvCxnSpPr>
          <p:nvPr/>
        </p:nvCxnSpPr>
        <p:spPr>
          <a:xfrm flipH="1">
            <a:off x="5150440" y="3916338"/>
            <a:ext cx="118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ZoneTexte 121">
            <a:extLst>
              <a:ext uri="{FF2B5EF4-FFF2-40B4-BE49-F238E27FC236}">
                <a16:creationId xmlns:a16="http://schemas.microsoft.com/office/drawing/2014/main" id="{4080535A-04D7-F497-31C5-1DE79221EC2B}"/>
              </a:ext>
            </a:extLst>
          </p:cNvPr>
          <p:cNvSpPr txBox="1"/>
          <p:nvPr/>
        </p:nvSpPr>
        <p:spPr>
          <a:xfrm>
            <a:off x="6634703" y="5143381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8D62A15C-407A-CB6D-3BD5-210110E0D5BF}"/>
              </a:ext>
            </a:extLst>
          </p:cNvPr>
          <p:cNvCxnSpPr>
            <a:cxnSpLocks/>
          </p:cNvCxnSpPr>
          <p:nvPr/>
        </p:nvCxnSpPr>
        <p:spPr>
          <a:xfrm flipH="1" flipV="1">
            <a:off x="6789038" y="5500843"/>
            <a:ext cx="36228" cy="706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892C394A-4D73-55B0-057E-3962906EC141}"/>
              </a:ext>
            </a:extLst>
          </p:cNvPr>
          <p:cNvSpPr txBox="1"/>
          <p:nvPr/>
        </p:nvSpPr>
        <p:spPr>
          <a:xfrm>
            <a:off x="2511440" y="3766435"/>
            <a:ext cx="1843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err="1"/>
              <a:t>Percentile</a:t>
            </a:r>
            <a:r>
              <a:rPr lang="de-CH" sz="1000" dirty="0"/>
              <a:t> </a:t>
            </a:r>
            <a:r>
              <a:rPr lang="de-CH" sz="1000" dirty="0" err="1"/>
              <a:t>supérieur</a:t>
            </a:r>
            <a:endParaRPr lang="de-CH" sz="1000" dirty="0"/>
          </a:p>
        </p:txBody>
      </p: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E146B694-B41D-2DD8-1AF6-CCA1732F33D1}"/>
              </a:ext>
            </a:extLst>
          </p:cNvPr>
          <p:cNvCxnSpPr>
            <a:cxnSpLocks/>
          </p:cNvCxnSpPr>
          <p:nvPr/>
        </p:nvCxnSpPr>
        <p:spPr>
          <a:xfrm flipV="1">
            <a:off x="5265266" y="3906167"/>
            <a:ext cx="1523772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CEFE8550-5BD9-2F33-7326-9A7AF352243C}"/>
              </a:ext>
            </a:extLst>
          </p:cNvPr>
          <p:cNvCxnSpPr>
            <a:cxnSpLocks/>
          </p:cNvCxnSpPr>
          <p:nvPr/>
        </p:nvCxnSpPr>
        <p:spPr>
          <a:xfrm>
            <a:off x="6789038" y="3946412"/>
            <a:ext cx="0" cy="109329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80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2B63F3-394F-9FAD-D7EC-0D6ED114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Calculer</a:t>
            </a:r>
            <a:r>
              <a:rPr lang="de-CH" dirty="0"/>
              <a:t> la </a:t>
            </a:r>
            <a:r>
              <a:rPr lang="de-CH" dirty="0" err="1"/>
              <a:t>part</a:t>
            </a:r>
            <a:r>
              <a:rPr lang="de-CH" dirty="0"/>
              <a:t> du top 1% (3)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C1F352-7684-D715-EE6E-CEB758E4A6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dirty="0" err="1"/>
              <a:t>Economie</a:t>
            </a:r>
            <a:r>
              <a:rPr lang="fr-FR" dirty="0"/>
              <a:t> et histoire | UNIGE | Printemps 2025 | Tutorat Exercice 2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F2D385-2FA9-779D-A7EA-9F454C918E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B5CA6F8-4A21-DD81-1E58-13E367F70540}"/>
              </a:ext>
            </a:extLst>
          </p:cNvPr>
          <p:cNvCxnSpPr/>
          <p:nvPr/>
        </p:nvCxnSpPr>
        <p:spPr>
          <a:xfrm flipV="1">
            <a:off x="5019368" y="1201213"/>
            <a:ext cx="0" cy="219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448F067-948E-37FB-582B-0B3379FED5BF}"/>
              </a:ext>
            </a:extLst>
          </p:cNvPr>
          <p:cNvCxnSpPr>
            <a:cxnSpLocks/>
          </p:cNvCxnSpPr>
          <p:nvPr/>
        </p:nvCxnSpPr>
        <p:spPr>
          <a:xfrm>
            <a:off x="4784096" y="3195054"/>
            <a:ext cx="3210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B82F5C3-FC92-2426-DD57-627A31207306}"/>
              </a:ext>
            </a:extLst>
          </p:cNvPr>
          <p:cNvCxnSpPr>
            <a:cxnSpLocks/>
          </p:cNvCxnSpPr>
          <p:nvPr/>
        </p:nvCxnSpPr>
        <p:spPr>
          <a:xfrm flipV="1">
            <a:off x="5546872" y="1464495"/>
            <a:ext cx="2021860" cy="1203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196F8E1-0F27-6C5B-81C4-5408EBC1DF17}"/>
              </a:ext>
            </a:extLst>
          </p:cNvPr>
          <p:cNvCxnSpPr>
            <a:cxnSpLocks/>
          </p:cNvCxnSpPr>
          <p:nvPr/>
        </p:nvCxnSpPr>
        <p:spPr>
          <a:xfrm flipV="1">
            <a:off x="5905673" y="3141319"/>
            <a:ext cx="0" cy="14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6322485-8013-2D27-1854-A33077927463}"/>
              </a:ext>
            </a:extLst>
          </p:cNvPr>
          <p:cNvCxnSpPr>
            <a:cxnSpLocks/>
          </p:cNvCxnSpPr>
          <p:nvPr/>
        </p:nvCxnSpPr>
        <p:spPr>
          <a:xfrm flipV="1">
            <a:off x="7228114" y="3141319"/>
            <a:ext cx="0" cy="14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DEB4728-5B89-6329-F818-3CCFBDF90E33}"/>
              </a:ext>
            </a:extLst>
          </p:cNvPr>
          <p:cNvCxnSpPr>
            <a:cxnSpLocks/>
          </p:cNvCxnSpPr>
          <p:nvPr/>
        </p:nvCxnSpPr>
        <p:spPr>
          <a:xfrm flipH="1">
            <a:off x="4980741" y="1674398"/>
            <a:ext cx="77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3DEEF4D-7E68-927A-EA4C-880F37E9E6AE}"/>
              </a:ext>
            </a:extLst>
          </p:cNvPr>
          <p:cNvCxnSpPr>
            <a:cxnSpLocks/>
          </p:cNvCxnSpPr>
          <p:nvPr/>
        </p:nvCxnSpPr>
        <p:spPr>
          <a:xfrm flipH="1">
            <a:off x="4979768" y="2442016"/>
            <a:ext cx="7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284DC44-5365-2F8C-37AB-286B31F6BD85}"/>
              </a:ext>
            </a:extLst>
          </p:cNvPr>
          <p:cNvSpPr txBox="1"/>
          <p:nvPr/>
        </p:nvSpPr>
        <p:spPr>
          <a:xfrm>
            <a:off x="4464579" y="1533033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1,06%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3613D09-2D7F-280F-E827-AA816440A83E}"/>
              </a:ext>
            </a:extLst>
          </p:cNvPr>
          <p:cNvSpPr txBox="1"/>
          <p:nvPr/>
        </p:nvSpPr>
        <p:spPr>
          <a:xfrm>
            <a:off x="4474804" y="2342713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0,87%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8EF73A-DEE5-CB90-D29D-357E354252AE}"/>
              </a:ext>
            </a:extLst>
          </p:cNvPr>
          <p:cNvSpPr txBox="1"/>
          <p:nvPr/>
        </p:nvSpPr>
        <p:spPr>
          <a:xfrm>
            <a:off x="5623349" y="3275541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44,4%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B142051-B4E1-F506-2096-6F13CC95AC36}"/>
              </a:ext>
            </a:extLst>
          </p:cNvPr>
          <p:cNvSpPr txBox="1"/>
          <p:nvPr/>
        </p:nvSpPr>
        <p:spPr>
          <a:xfrm>
            <a:off x="6928929" y="3269291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47,3%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FB976EDB-1417-7AC7-A3A8-DD111ED1835F}"/>
              </a:ext>
            </a:extLst>
          </p:cNvPr>
          <p:cNvCxnSpPr>
            <a:cxnSpLocks/>
          </p:cNvCxnSpPr>
          <p:nvPr/>
        </p:nvCxnSpPr>
        <p:spPr>
          <a:xfrm>
            <a:off x="5019367" y="1674398"/>
            <a:ext cx="215326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98DC531-161A-8A70-80F6-36E380AC5AAE}"/>
              </a:ext>
            </a:extLst>
          </p:cNvPr>
          <p:cNvCxnSpPr>
            <a:cxnSpLocks/>
          </p:cNvCxnSpPr>
          <p:nvPr/>
        </p:nvCxnSpPr>
        <p:spPr>
          <a:xfrm>
            <a:off x="5020068" y="2448168"/>
            <a:ext cx="902462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71FE440-E7AC-29AB-CFE9-1EE78BA3120D}"/>
              </a:ext>
            </a:extLst>
          </p:cNvPr>
          <p:cNvCxnSpPr>
            <a:cxnSpLocks/>
          </p:cNvCxnSpPr>
          <p:nvPr/>
        </p:nvCxnSpPr>
        <p:spPr>
          <a:xfrm>
            <a:off x="7228114" y="1674398"/>
            <a:ext cx="0" cy="151513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3E78220-A04B-ECF4-DD1A-A5E95245BE33}"/>
              </a:ext>
            </a:extLst>
          </p:cNvPr>
          <p:cNvCxnSpPr>
            <a:cxnSpLocks/>
          </p:cNvCxnSpPr>
          <p:nvPr/>
        </p:nvCxnSpPr>
        <p:spPr>
          <a:xfrm>
            <a:off x="5905674" y="2483706"/>
            <a:ext cx="0" cy="65761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E9FCE1F-BB74-73B4-C0C3-0622F516D21B}"/>
              </a:ext>
            </a:extLst>
          </p:cNvPr>
          <p:cNvSpPr txBox="1"/>
          <p:nvPr/>
        </p:nvSpPr>
        <p:spPr>
          <a:xfrm>
            <a:off x="4625465" y="1932877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1%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5A3121B-26DE-AB34-3B48-3C0FBF1FEF93}"/>
              </a:ext>
            </a:extLst>
          </p:cNvPr>
          <p:cNvCxnSpPr>
            <a:cxnSpLocks/>
          </p:cNvCxnSpPr>
          <p:nvPr/>
        </p:nvCxnSpPr>
        <p:spPr>
          <a:xfrm flipV="1">
            <a:off x="6598620" y="3141319"/>
            <a:ext cx="0" cy="14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C858761-47FB-06D9-F592-C5E634BFD978}"/>
              </a:ext>
            </a:extLst>
          </p:cNvPr>
          <p:cNvCxnSpPr>
            <a:cxnSpLocks/>
          </p:cNvCxnSpPr>
          <p:nvPr/>
        </p:nvCxnSpPr>
        <p:spPr>
          <a:xfrm flipH="1">
            <a:off x="4960022" y="2066159"/>
            <a:ext cx="118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9CBCABEF-B7A0-D93F-315B-37CA0F70EA3B}"/>
              </a:ext>
            </a:extLst>
          </p:cNvPr>
          <p:cNvSpPr txBox="1"/>
          <p:nvPr/>
        </p:nvSpPr>
        <p:spPr>
          <a:xfrm>
            <a:off x="6444285" y="3293202"/>
            <a:ext cx="838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7BCDB2D6-4A10-144B-EE1E-C15FD824E792}"/>
              </a:ext>
            </a:extLst>
          </p:cNvPr>
          <p:cNvCxnSpPr>
            <a:cxnSpLocks/>
          </p:cNvCxnSpPr>
          <p:nvPr/>
        </p:nvCxnSpPr>
        <p:spPr>
          <a:xfrm flipV="1">
            <a:off x="5074848" y="2055988"/>
            <a:ext cx="1523772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F6B5BAA4-2E34-345F-6B7F-F2F9138E2F4B}"/>
              </a:ext>
            </a:extLst>
          </p:cNvPr>
          <p:cNvCxnSpPr>
            <a:cxnSpLocks/>
          </p:cNvCxnSpPr>
          <p:nvPr/>
        </p:nvCxnSpPr>
        <p:spPr>
          <a:xfrm>
            <a:off x="6598620" y="2096233"/>
            <a:ext cx="0" cy="109329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BC9D749-BBAF-986A-E7FA-760FA99CD5C4}"/>
                  </a:ext>
                </a:extLst>
              </p:cNvPr>
              <p:cNvSpPr txBox="1"/>
              <p:nvPr/>
            </p:nvSpPr>
            <p:spPr>
              <a:xfrm>
                <a:off x="1703694" y="4119152"/>
                <a:ext cx="1994585" cy="418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FBC9D749-BBAF-986A-E7FA-760FA99CD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694" y="4119152"/>
                <a:ext cx="1994585" cy="418191"/>
              </a:xfrm>
              <a:prstGeom prst="rect">
                <a:avLst/>
              </a:prstGeom>
              <a:blipFill>
                <a:blip r:embed="rId2"/>
                <a:stretch>
                  <a:fillRect l="-305" t="-1471" r="-2439" b="-882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ZoneTexte 36">
            <a:extLst>
              <a:ext uri="{FF2B5EF4-FFF2-40B4-BE49-F238E27FC236}">
                <a16:creationId xmlns:a16="http://schemas.microsoft.com/office/drawing/2014/main" id="{DA42B589-B86E-FDB9-AB59-01E4EBCB9879}"/>
              </a:ext>
            </a:extLst>
          </p:cNvPr>
          <p:cNvSpPr txBox="1"/>
          <p:nvPr/>
        </p:nvSpPr>
        <p:spPr>
          <a:xfrm>
            <a:off x="4186399" y="1462493"/>
            <a:ext cx="375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4A71B2E-FFFD-465E-3D99-8AF384E4AB72}"/>
              </a:ext>
            </a:extLst>
          </p:cNvPr>
          <p:cNvSpPr txBox="1"/>
          <p:nvPr/>
        </p:nvSpPr>
        <p:spPr>
          <a:xfrm>
            <a:off x="4249529" y="2291364"/>
            <a:ext cx="375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A8BCBBF-1F52-5150-51B8-FD14BFDF079C}"/>
              </a:ext>
            </a:extLst>
          </p:cNvPr>
          <p:cNvSpPr txBox="1"/>
          <p:nvPr/>
        </p:nvSpPr>
        <p:spPr>
          <a:xfrm>
            <a:off x="4430153" y="1884981"/>
            <a:ext cx="375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B2840BB-F9D9-03D6-D579-AEC06D0853DE}"/>
              </a:ext>
            </a:extLst>
          </p:cNvPr>
          <p:cNvSpPr txBox="1"/>
          <p:nvPr/>
        </p:nvSpPr>
        <p:spPr>
          <a:xfrm>
            <a:off x="5766359" y="3449096"/>
            <a:ext cx="375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65EBF69-BF53-77D5-3ED8-87FE43D55649}"/>
              </a:ext>
            </a:extLst>
          </p:cNvPr>
          <p:cNvSpPr txBox="1"/>
          <p:nvPr/>
        </p:nvSpPr>
        <p:spPr>
          <a:xfrm>
            <a:off x="7040146" y="3483180"/>
            <a:ext cx="375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A790ED4-5832-D1A9-E200-6FF4F80D502B}"/>
              </a:ext>
            </a:extLst>
          </p:cNvPr>
          <p:cNvSpPr txBox="1"/>
          <p:nvPr/>
        </p:nvSpPr>
        <p:spPr>
          <a:xfrm>
            <a:off x="402544" y="3607763"/>
            <a:ext cx="5057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Formule</a:t>
            </a:r>
            <a:r>
              <a:rPr lang="de-CH" dirty="0"/>
              <a:t> de </a:t>
            </a:r>
            <a:r>
              <a:rPr lang="de-CH" dirty="0" err="1"/>
              <a:t>l’interpolation</a:t>
            </a:r>
            <a:r>
              <a:rPr lang="de-CH" dirty="0"/>
              <a:t> </a:t>
            </a:r>
            <a:r>
              <a:rPr lang="de-CH" dirty="0" err="1"/>
              <a:t>linéaire</a:t>
            </a:r>
            <a:r>
              <a:rPr lang="de-CH" dirty="0"/>
              <a:t> </a:t>
            </a:r>
            <a:r>
              <a:rPr lang="de-CH" dirty="0" err="1"/>
              <a:t>pour</a:t>
            </a:r>
            <a:r>
              <a:rPr lang="de-CH" dirty="0"/>
              <a:t> </a:t>
            </a:r>
            <a:r>
              <a:rPr lang="de-CH" dirty="0" err="1"/>
              <a:t>trouver</a:t>
            </a:r>
            <a:r>
              <a:rPr lang="de-CH" dirty="0"/>
              <a:t> le x : </a:t>
            </a:r>
          </a:p>
        </p:txBody>
      </p:sp>
    </p:spTree>
    <p:extLst>
      <p:ext uri="{BB962C8B-B14F-4D97-AF65-F5344CB8AC3E}">
        <p14:creationId xmlns:p14="http://schemas.microsoft.com/office/powerpoint/2010/main" val="206612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A5F12-8D16-BF3E-9338-2E16E2CB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Exercice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E7AB67-4394-956D-B248-D2E3A502F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fr-CH" b="1" noProof="0" dirty="0"/>
              <a:t>Buts</a:t>
            </a:r>
          </a:p>
          <a:p>
            <a:pPr marL="101600" indent="0">
              <a:buNone/>
            </a:pPr>
            <a:r>
              <a:rPr lang="fr-CH" noProof="0" dirty="0"/>
              <a:t>A partir de sources fiscales quantitatives du Canton de Zurich de la première moitié du XXe siècle :</a:t>
            </a:r>
          </a:p>
          <a:p>
            <a:pPr marL="558800" indent="-457200">
              <a:buAutoNum type="arabicParenR"/>
            </a:pPr>
            <a:r>
              <a:rPr lang="fr-CH" noProof="0" dirty="0"/>
              <a:t>Représenter des courbes de Lorenz et en comprendre la signification</a:t>
            </a:r>
          </a:p>
          <a:p>
            <a:pPr marL="558800" indent="-457200">
              <a:buAutoNum type="arabicParenR"/>
            </a:pPr>
            <a:r>
              <a:rPr lang="fr-CH" noProof="0" dirty="0"/>
              <a:t>Calculer des coefficients de Gini</a:t>
            </a:r>
          </a:p>
          <a:p>
            <a:pPr marL="558800" indent="-457200">
              <a:buAutoNum type="arabicParenR"/>
            </a:pPr>
            <a:r>
              <a:rPr lang="fr-CH" noProof="0" dirty="0"/>
              <a:t>Calculer la part du percentile supérieur de fortune dans le Canton, et la comparer à d’autres cas.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5640B3-A0FE-D8F5-3380-3BB409DBE68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CH" noProof="0" dirty="0" err="1"/>
              <a:t>Economie</a:t>
            </a:r>
            <a:r>
              <a:rPr lang="fr-CH" noProof="0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EE216D-B7EA-154B-2239-4FB93E51E8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2</a:t>
            </a:fld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207130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30EDA5-CA39-6210-D635-2C12DC56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Statistiques fiscales (rappel des cours)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9EE59C-D268-2F02-B1DE-C91ED7CDAB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CH" noProof="0" dirty="0" err="1"/>
              <a:t>Economie</a:t>
            </a:r>
            <a:r>
              <a:rPr lang="fr-CH" noProof="0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FED61A-F90B-A320-AD91-72F8BE8F72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3</a:t>
            </a:fld>
            <a:endParaRPr lang="fr-CH" noProof="0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FE3FC2C-22AD-3D17-DA9C-AD6AF5979F1C}"/>
              </a:ext>
            </a:extLst>
          </p:cNvPr>
          <p:cNvSpPr txBox="1">
            <a:spLocks/>
          </p:cNvSpPr>
          <p:nvPr/>
        </p:nvSpPr>
        <p:spPr>
          <a:xfrm>
            <a:off x="665544" y="1160890"/>
            <a:ext cx="1507951" cy="505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indent="0">
              <a:buFont typeface="Arial"/>
              <a:buNone/>
            </a:pPr>
            <a:r>
              <a:rPr lang="fr-FR" sz="1050"/>
              <a:t>Exemple : Statistique fiscale du canton de Zurich pour 1934. Classification selon les revenus.</a:t>
            </a:r>
            <a:endParaRPr lang="fr-FR" sz="10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FABFD8-9D68-6D2C-6F17-CBD2E1D2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55" t="21731" r="26335" b="19490"/>
          <a:stretch/>
        </p:blipFill>
        <p:spPr>
          <a:xfrm>
            <a:off x="2348626" y="1114950"/>
            <a:ext cx="7487457" cy="5210311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CEAEFBA-6002-FEEA-8866-C297DAFE12E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423144" y="327215"/>
            <a:ext cx="4103277" cy="1703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AD127CE-EF3A-C24A-6540-AA10848A0513}"/>
              </a:ext>
            </a:extLst>
          </p:cNvPr>
          <p:cNvSpPr txBox="1"/>
          <p:nvPr/>
        </p:nvSpPr>
        <p:spPr>
          <a:xfrm>
            <a:off x="8526421" y="-42117"/>
            <a:ext cx="26953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noProof="0" dirty="0">
                <a:solidFill>
                  <a:srgbClr val="FF0000"/>
                </a:solidFill>
              </a:rPr>
              <a:t>En 1934, 8 contribuables ont des revenus supérieurs à 500 100 francs (par an) dans le canton. 7 d’entre eux se trouvent à Zurich ville.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50B5DF0-668B-0463-A3D7-2D3B9BD85401}"/>
              </a:ext>
            </a:extLst>
          </p:cNvPr>
          <p:cNvCxnSpPr>
            <a:cxnSpLocks/>
          </p:cNvCxnSpPr>
          <p:nvPr/>
        </p:nvCxnSpPr>
        <p:spPr>
          <a:xfrm flipV="1">
            <a:off x="4822834" y="1114950"/>
            <a:ext cx="4402552" cy="934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5800E72-0977-24A8-0980-76D1AECB9C3D}"/>
              </a:ext>
            </a:extLst>
          </p:cNvPr>
          <p:cNvSpPr txBox="1"/>
          <p:nvPr/>
        </p:nvSpPr>
        <p:spPr>
          <a:xfrm>
            <a:off x="9228540" y="865431"/>
            <a:ext cx="26953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noProof="0" dirty="0">
                <a:solidFill>
                  <a:srgbClr val="FF0000"/>
                </a:solidFill>
              </a:rPr>
              <a:t>Ces 8 contribuables ont </a:t>
            </a:r>
            <a:r>
              <a:rPr lang="fr-FR" sz="1050" i="1" noProof="0" dirty="0">
                <a:solidFill>
                  <a:srgbClr val="FF0000"/>
                </a:solidFill>
              </a:rPr>
              <a:t>ensemble</a:t>
            </a:r>
            <a:r>
              <a:rPr lang="fr-FR" sz="1050" noProof="0" dirty="0">
                <a:solidFill>
                  <a:srgbClr val="FF0000"/>
                </a:solidFill>
              </a:rPr>
              <a:t> un revenu de 4.96 millions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63F10F9-D9BF-3D75-71EE-21D1F4563CB3}"/>
              </a:ext>
            </a:extLst>
          </p:cNvPr>
          <p:cNvSpPr/>
          <p:nvPr/>
        </p:nvSpPr>
        <p:spPr>
          <a:xfrm>
            <a:off x="8118691" y="5743050"/>
            <a:ext cx="407730" cy="201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F55FBEC-6039-9CE9-12A5-C82AE5D36C5C}"/>
              </a:ext>
            </a:extLst>
          </p:cNvPr>
          <p:cNvSpPr/>
          <p:nvPr/>
        </p:nvSpPr>
        <p:spPr>
          <a:xfrm>
            <a:off x="8509284" y="5754744"/>
            <a:ext cx="428856" cy="201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E43F58-FC3E-D6C4-6232-379FEF7ED3C9}"/>
              </a:ext>
            </a:extLst>
          </p:cNvPr>
          <p:cNvCxnSpPr>
            <a:cxnSpLocks/>
          </p:cNvCxnSpPr>
          <p:nvPr/>
        </p:nvCxnSpPr>
        <p:spPr>
          <a:xfrm flipV="1">
            <a:off x="8938140" y="5524699"/>
            <a:ext cx="1182497" cy="306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EAB5AD7-208C-FEB8-D8E3-915C6DCFC1D6}"/>
              </a:ext>
            </a:extLst>
          </p:cNvPr>
          <p:cNvSpPr txBox="1"/>
          <p:nvPr/>
        </p:nvSpPr>
        <p:spPr>
          <a:xfrm>
            <a:off x="7664878" y="6284740"/>
            <a:ext cx="18716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noProof="0" dirty="0">
                <a:solidFill>
                  <a:srgbClr val="FF0000"/>
                </a:solidFill>
              </a:rPr>
              <a:t>Il y a 333 945 contribuables dans le canton (personnes physiques)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4738F59-745A-6B89-3FBA-CF42BEF85B8C}"/>
              </a:ext>
            </a:extLst>
          </p:cNvPr>
          <p:cNvSpPr txBox="1"/>
          <p:nvPr/>
        </p:nvSpPr>
        <p:spPr>
          <a:xfrm>
            <a:off x="10120637" y="5192420"/>
            <a:ext cx="18716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noProof="0" dirty="0">
                <a:solidFill>
                  <a:srgbClr val="FF0000"/>
                </a:solidFill>
              </a:rPr>
              <a:t>Les revenus totaux des contribuables du canton sont de 1,05 milliards.</a:t>
            </a:r>
          </a:p>
        </p:txBody>
      </p:sp>
    </p:spTree>
    <p:extLst>
      <p:ext uri="{BB962C8B-B14F-4D97-AF65-F5344CB8AC3E}">
        <p14:creationId xmlns:p14="http://schemas.microsoft.com/office/powerpoint/2010/main" val="266326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90F7E-492F-940F-264A-BD387BA7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Statistiques fiscales (rappel des cours)</a:t>
            </a:r>
            <a:endParaRPr lang="de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208341-7C74-5236-CA52-F14FDBE3B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545" y="1134671"/>
            <a:ext cx="11185873" cy="1197637"/>
          </a:xfrm>
        </p:spPr>
        <p:txBody>
          <a:bodyPr>
            <a:normAutofit/>
          </a:bodyPr>
          <a:lstStyle/>
          <a:p>
            <a:pPr marL="101600" indent="0">
              <a:buNone/>
            </a:pPr>
            <a:r>
              <a:rPr lang="de-CH" dirty="0" err="1"/>
              <a:t>Les</a:t>
            </a:r>
            <a:r>
              <a:rPr lang="de-CH" dirty="0"/>
              <a:t> </a:t>
            </a:r>
            <a:r>
              <a:rPr lang="de-CH" dirty="0" err="1"/>
              <a:t>statistiques</a:t>
            </a:r>
            <a:r>
              <a:rPr lang="de-CH" dirty="0"/>
              <a:t> </a:t>
            </a:r>
            <a:r>
              <a:rPr lang="de-CH" dirty="0" err="1"/>
              <a:t>fiscales</a:t>
            </a:r>
            <a:r>
              <a:rPr lang="de-CH" dirty="0"/>
              <a:t> </a:t>
            </a:r>
            <a:r>
              <a:rPr lang="de-CH" dirty="0" err="1"/>
              <a:t>sont</a:t>
            </a:r>
            <a:r>
              <a:rPr lang="de-CH" dirty="0"/>
              <a:t> </a:t>
            </a:r>
            <a:r>
              <a:rPr lang="de-CH" dirty="0" err="1"/>
              <a:t>agrégées</a:t>
            </a:r>
            <a:r>
              <a:rPr lang="de-CH" dirty="0"/>
              <a:t>, </a:t>
            </a:r>
            <a:r>
              <a:rPr lang="de-CH" dirty="0" err="1"/>
              <a:t>elles</a:t>
            </a:r>
            <a:r>
              <a:rPr lang="de-CH" dirty="0"/>
              <a:t> </a:t>
            </a:r>
            <a:r>
              <a:rPr lang="de-CH" dirty="0" err="1"/>
              <a:t>contiennent</a:t>
            </a:r>
            <a:r>
              <a:rPr lang="de-CH" dirty="0"/>
              <a:t> des </a:t>
            </a:r>
            <a:r>
              <a:rPr lang="de-CH" dirty="0" err="1"/>
              <a:t>infos</a:t>
            </a:r>
            <a:r>
              <a:rPr lang="de-CH" dirty="0"/>
              <a:t> </a:t>
            </a:r>
            <a:r>
              <a:rPr lang="de-CH" dirty="0" err="1"/>
              <a:t>sur</a:t>
            </a:r>
            <a:r>
              <a:rPr lang="de-CH" dirty="0"/>
              <a:t> le </a:t>
            </a:r>
            <a:r>
              <a:rPr lang="de-CH" dirty="0" err="1"/>
              <a:t>nombre</a:t>
            </a:r>
            <a:r>
              <a:rPr lang="de-CH" dirty="0"/>
              <a:t> de </a:t>
            </a:r>
            <a:r>
              <a:rPr lang="de-CH" dirty="0" err="1"/>
              <a:t>contribuables</a:t>
            </a:r>
            <a:r>
              <a:rPr lang="de-CH" dirty="0"/>
              <a:t> </a:t>
            </a:r>
            <a:r>
              <a:rPr lang="de-CH" dirty="0" err="1"/>
              <a:t>dans</a:t>
            </a:r>
            <a:r>
              <a:rPr lang="de-CH" dirty="0"/>
              <a:t> </a:t>
            </a:r>
            <a:r>
              <a:rPr lang="de-CH" dirty="0" err="1"/>
              <a:t>chaque</a:t>
            </a:r>
            <a:r>
              <a:rPr lang="de-CH" dirty="0"/>
              <a:t> </a:t>
            </a:r>
            <a:r>
              <a:rPr lang="de-CH" dirty="0" err="1"/>
              <a:t>classe</a:t>
            </a:r>
            <a:r>
              <a:rPr lang="de-CH" dirty="0"/>
              <a:t> </a:t>
            </a:r>
            <a:r>
              <a:rPr lang="de-CH" dirty="0" err="1"/>
              <a:t>fiscale</a:t>
            </a:r>
            <a:r>
              <a:rPr lang="de-CH" dirty="0"/>
              <a:t> et </a:t>
            </a:r>
            <a:r>
              <a:rPr lang="de-CH" dirty="0" err="1"/>
              <a:t>sur</a:t>
            </a:r>
            <a:r>
              <a:rPr lang="de-CH" dirty="0"/>
              <a:t> la </a:t>
            </a:r>
            <a:r>
              <a:rPr lang="de-CH" dirty="0" err="1"/>
              <a:t>fortune</a:t>
            </a:r>
            <a:r>
              <a:rPr lang="de-CH" dirty="0"/>
              <a:t> </a:t>
            </a:r>
            <a:r>
              <a:rPr lang="de-CH" dirty="0" err="1"/>
              <a:t>ou</a:t>
            </a:r>
            <a:r>
              <a:rPr lang="de-CH" dirty="0"/>
              <a:t> le </a:t>
            </a:r>
            <a:r>
              <a:rPr lang="de-CH" dirty="0" err="1"/>
              <a:t>revenu</a:t>
            </a:r>
            <a:r>
              <a:rPr lang="de-CH" dirty="0"/>
              <a:t> total, </a:t>
            </a:r>
            <a:r>
              <a:rPr lang="de-CH" dirty="0" err="1"/>
              <a:t>mais</a:t>
            </a:r>
            <a:r>
              <a:rPr lang="de-CH" dirty="0"/>
              <a:t> rien </a:t>
            </a:r>
            <a:r>
              <a:rPr lang="de-CH" dirty="0" err="1"/>
              <a:t>sur</a:t>
            </a:r>
            <a:r>
              <a:rPr lang="de-CH" dirty="0"/>
              <a:t> </a:t>
            </a:r>
            <a:r>
              <a:rPr lang="de-CH" dirty="0" err="1"/>
              <a:t>les</a:t>
            </a:r>
            <a:r>
              <a:rPr lang="de-CH" dirty="0"/>
              <a:t> </a:t>
            </a:r>
            <a:r>
              <a:rPr lang="de-CH" dirty="0" err="1"/>
              <a:t>contribuables</a:t>
            </a:r>
            <a:r>
              <a:rPr lang="de-CH" dirty="0"/>
              <a:t> </a:t>
            </a:r>
            <a:r>
              <a:rPr lang="de-CH" dirty="0" err="1"/>
              <a:t>individuels</a:t>
            </a:r>
            <a:r>
              <a:rPr lang="de-CH" dirty="0"/>
              <a:t> et </a:t>
            </a:r>
            <a:r>
              <a:rPr lang="de-CH" dirty="0" err="1"/>
              <a:t>leur</a:t>
            </a:r>
            <a:r>
              <a:rPr lang="de-CH" dirty="0"/>
              <a:t> </a:t>
            </a:r>
            <a:r>
              <a:rPr lang="de-CH" dirty="0" err="1"/>
              <a:t>identité</a:t>
            </a:r>
            <a:r>
              <a:rPr lang="de-CH" dirty="0"/>
              <a:t>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544929-D029-FC04-3A85-7BEBB0129D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/>
              <a:t>Economie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1586CF-9E7F-8D87-CE88-D7AA3E7609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FAB184-C3A0-ACB4-2935-ACC6CD4C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906" t="27776" r="23234" b="10344"/>
          <a:stretch/>
        </p:blipFill>
        <p:spPr>
          <a:xfrm>
            <a:off x="5053585" y="3179065"/>
            <a:ext cx="2077539" cy="2556133"/>
          </a:xfrm>
          <a:prstGeom prst="ellipse">
            <a:avLst/>
          </a:prstGeom>
          <a:ln w="1905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 descr="Une image contenant texte, papier, écriture manuscrite, noir et blanc&#10;&#10;Le contenu généré par l’IA peut être incorrect.">
            <a:extLst>
              <a:ext uri="{FF2B5EF4-FFF2-40B4-BE49-F238E27FC236}">
                <a16:creationId xmlns:a16="http://schemas.microsoft.com/office/drawing/2014/main" id="{24E80AE1-68F0-D7E0-4F7F-34A6A2D9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654" t="18138" r="5505" b="8319"/>
          <a:stretch/>
        </p:blipFill>
        <p:spPr>
          <a:xfrm rot="16200000">
            <a:off x="1568569" y="3220063"/>
            <a:ext cx="2056264" cy="2474138"/>
          </a:xfrm>
          <a:prstGeom prst="ellipse">
            <a:avLst/>
          </a:prstGeom>
          <a:ln w="1905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A039D6-3AD6-076F-7B7A-ED21F7DA06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055" t="21731" r="51708" b="44399"/>
          <a:stretch/>
        </p:blipFill>
        <p:spPr>
          <a:xfrm>
            <a:off x="8192839" y="3229025"/>
            <a:ext cx="2834358" cy="2494304"/>
          </a:xfrm>
          <a:prstGeom prst="ellipse">
            <a:avLst/>
          </a:prstGeom>
          <a:ln w="1905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71527F9-4C28-36F8-46C1-260B0D5E7361}"/>
              </a:ext>
            </a:extLst>
          </p:cNvPr>
          <p:cNvCxnSpPr>
            <a:stCxn id="7" idx="4"/>
            <a:endCxn id="6" idx="2"/>
          </p:cNvCxnSpPr>
          <p:nvPr/>
        </p:nvCxnSpPr>
        <p:spPr>
          <a:xfrm>
            <a:off x="3833770" y="4457132"/>
            <a:ext cx="12198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54C14E6-E0B3-89F8-A1E9-E16B91787E0F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131124" y="4422851"/>
            <a:ext cx="10617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BD20CD9-99A7-CA87-1A1E-E3DA0367331F}"/>
              </a:ext>
            </a:extLst>
          </p:cNvPr>
          <p:cNvSpPr txBox="1"/>
          <p:nvPr/>
        </p:nvSpPr>
        <p:spPr>
          <a:xfrm>
            <a:off x="4869164" y="5816906"/>
            <a:ext cx="244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noProof="0" dirty="0"/>
              <a:t>Registres fiscaux</a:t>
            </a:r>
            <a:br>
              <a:rPr lang="fr-FR" noProof="0" dirty="0"/>
            </a:br>
            <a:r>
              <a:rPr lang="fr-FR" noProof="0" dirty="0"/>
              <a:t>(listes de contribuables)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179968F-4CB3-80A2-E0D4-DBD8A4CDE8FE}"/>
              </a:ext>
            </a:extLst>
          </p:cNvPr>
          <p:cNvSpPr txBox="1"/>
          <p:nvPr/>
        </p:nvSpPr>
        <p:spPr>
          <a:xfrm>
            <a:off x="8386828" y="5816906"/>
            <a:ext cx="2446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noProof="0" dirty="0"/>
              <a:t>Statistiques fiscales</a:t>
            </a:r>
            <a:br>
              <a:rPr lang="fr-FR" noProof="0" dirty="0"/>
            </a:br>
            <a:r>
              <a:rPr lang="fr-FR" noProof="0" dirty="0"/>
              <a:t>(informations agrégées par classes de revenus)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832CE17-0F56-8930-388D-62CF67C89B49}"/>
              </a:ext>
            </a:extLst>
          </p:cNvPr>
          <p:cNvSpPr txBox="1"/>
          <p:nvPr/>
        </p:nvSpPr>
        <p:spPr>
          <a:xfrm>
            <a:off x="1404574" y="5581719"/>
            <a:ext cx="244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noProof="0" dirty="0"/>
              <a:t>Déclarations fiscales</a:t>
            </a:r>
          </a:p>
        </p:txBody>
      </p:sp>
    </p:spTree>
    <p:extLst>
      <p:ext uri="{BB962C8B-B14F-4D97-AF65-F5344CB8AC3E}">
        <p14:creationId xmlns:p14="http://schemas.microsoft.com/office/powerpoint/2010/main" val="344874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D1861-B3BF-7EDF-5322-B9149B2F1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0C21AD-9803-C513-CD2A-FA1808A0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La courbe de Lorenz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8473B7-1BC7-22E9-F942-E653D7721D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CH" noProof="0" dirty="0" err="1"/>
              <a:t>Economie</a:t>
            </a:r>
            <a:r>
              <a:rPr lang="fr-CH" noProof="0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639311-576D-9B21-BA55-ADDF21AC14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5</a:t>
            </a:fld>
            <a:endParaRPr lang="fr-CH" noProof="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ABE3353-2AC1-CB2A-CCDE-66E4F15F2FC6}"/>
              </a:ext>
            </a:extLst>
          </p:cNvPr>
          <p:cNvCxnSpPr>
            <a:cxnSpLocks/>
          </p:cNvCxnSpPr>
          <p:nvPr/>
        </p:nvCxnSpPr>
        <p:spPr>
          <a:xfrm flipV="1">
            <a:off x="3993511" y="1978925"/>
            <a:ext cx="0" cy="383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D894F88-E5B1-6399-169D-F5D2459B73EE}"/>
              </a:ext>
            </a:extLst>
          </p:cNvPr>
          <p:cNvCxnSpPr>
            <a:cxnSpLocks/>
          </p:cNvCxnSpPr>
          <p:nvPr/>
        </p:nvCxnSpPr>
        <p:spPr>
          <a:xfrm>
            <a:off x="3993511" y="5812365"/>
            <a:ext cx="51255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7C4D0916-7D11-50F5-D529-B2D0DA143E43}"/>
              </a:ext>
            </a:extLst>
          </p:cNvPr>
          <p:cNvSpPr/>
          <p:nvPr/>
        </p:nvSpPr>
        <p:spPr>
          <a:xfrm>
            <a:off x="7679715" y="37766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33A1E5B-B194-A24D-913C-1FCADD012E3A}"/>
              </a:ext>
            </a:extLst>
          </p:cNvPr>
          <p:cNvSpPr/>
          <p:nvPr/>
        </p:nvSpPr>
        <p:spPr>
          <a:xfrm>
            <a:off x="8525072" y="216480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198525A-D470-6C67-1F34-C17C103ED013}"/>
              </a:ext>
            </a:extLst>
          </p:cNvPr>
          <p:cNvCxnSpPr>
            <a:cxnSpLocks/>
          </p:cNvCxnSpPr>
          <p:nvPr/>
        </p:nvCxnSpPr>
        <p:spPr>
          <a:xfrm flipV="1">
            <a:off x="3993511" y="2069910"/>
            <a:ext cx="4750155" cy="374245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E9152C-EEB1-27A5-AEF0-41B9E808CC42}"/>
              </a:ext>
            </a:extLst>
          </p:cNvPr>
          <p:cNvCxnSpPr>
            <a:cxnSpLocks/>
          </p:cNvCxnSpPr>
          <p:nvPr/>
        </p:nvCxnSpPr>
        <p:spPr>
          <a:xfrm flipV="1">
            <a:off x="5103682" y="5779036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3DDD6BA-BF0C-682A-FA5F-0663AB7C5993}"/>
              </a:ext>
            </a:extLst>
          </p:cNvPr>
          <p:cNvCxnSpPr>
            <a:cxnSpLocks/>
          </p:cNvCxnSpPr>
          <p:nvPr/>
        </p:nvCxnSpPr>
        <p:spPr>
          <a:xfrm flipV="1">
            <a:off x="6003213" y="5769414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5097BE4-7734-D9E7-EA76-1109786D82EF}"/>
              </a:ext>
            </a:extLst>
          </p:cNvPr>
          <p:cNvCxnSpPr>
            <a:cxnSpLocks/>
          </p:cNvCxnSpPr>
          <p:nvPr/>
        </p:nvCxnSpPr>
        <p:spPr>
          <a:xfrm flipV="1">
            <a:off x="6845565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04DEC31-5F88-E395-8CEF-A6A907269760}"/>
              </a:ext>
            </a:extLst>
          </p:cNvPr>
          <p:cNvCxnSpPr>
            <a:cxnSpLocks/>
          </p:cNvCxnSpPr>
          <p:nvPr/>
        </p:nvCxnSpPr>
        <p:spPr>
          <a:xfrm flipV="1">
            <a:off x="7715715" y="5788561"/>
            <a:ext cx="0" cy="100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3AF8F28-3CD2-09FD-8458-3A3BF260ED42}"/>
              </a:ext>
            </a:extLst>
          </p:cNvPr>
          <p:cNvCxnSpPr>
            <a:cxnSpLocks/>
          </p:cNvCxnSpPr>
          <p:nvPr/>
        </p:nvCxnSpPr>
        <p:spPr>
          <a:xfrm flipV="1">
            <a:off x="8573358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E777301-AD83-BE89-A502-F87307AF99A8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993511" y="5621196"/>
            <a:ext cx="1057636" cy="1911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BAB6959-AEA2-A1AA-18AB-DDA5F5C38EA4}"/>
              </a:ext>
            </a:extLst>
          </p:cNvPr>
          <p:cNvCxnSpPr>
            <a:cxnSpLocks/>
            <a:stCxn id="23" idx="7"/>
            <a:endCxn id="22" idx="3"/>
          </p:cNvCxnSpPr>
          <p:nvPr/>
        </p:nvCxnSpPr>
        <p:spPr>
          <a:xfrm flipV="1">
            <a:off x="5112603" y="5215650"/>
            <a:ext cx="865154" cy="380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A186233-2A75-8DFC-344E-BA8089546612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>
          <a:xfrm flipV="1">
            <a:off x="7741171" y="2236807"/>
            <a:ext cx="819901" cy="1550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85CEE7B6-FCEB-09BA-2155-BE5D1C813AA5}"/>
              </a:ext>
            </a:extLst>
          </p:cNvPr>
          <p:cNvSpPr/>
          <p:nvPr/>
        </p:nvSpPr>
        <p:spPr>
          <a:xfrm>
            <a:off x="6805967" y="458219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4246D15-1447-6DEC-C132-7E20BA2D33FF}"/>
              </a:ext>
            </a:extLst>
          </p:cNvPr>
          <p:cNvSpPr/>
          <p:nvPr/>
        </p:nvSpPr>
        <p:spPr>
          <a:xfrm>
            <a:off x="5967213" y="515419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8E5A3229-259D-F001-23C5-5FC1637AAD62}"/>
              </a:ext>
            </a:extLst>
          </p:cNvPr>
          <p:cNvSpPr/>
          <p:nvPr/>
        </p:nvSpPr>
        <p:spPr>
          <a:xfrm>
            <a:off x="5051147" y="558519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B46E402-4D12-107A-08DA-3CBE5F1E4E6E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6028669" y="4643651"/>
            <a:ext cx="787842" cy="539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2AA21EC-E2BB-413D-CD28-134EBBF44891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6867423" y="3838108"/>
            <a:ext cx="822836" cy="780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31BC422E-1DF4-69FE-28A6-DB4B1BC9DED4}"/>
              </a:ext>
            </a:extLst>
          </p:cNvPr>
          <p:cNvCxnSpPr>
            <a:cxnSpLocks/>
          </p:cNvCxnSpPr>
          <p:nvPr/>
        </p:nvCxnSpPr>
        <p:spPr>
          <a:xfrm>
            <a:off x="8556502" y="2228158"/>
            <a:ext cx="0" cy="3627158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381CA169-1571-968E-0E67-4335F15A3971}"/>
              </a:ext>
            </a:extLst>
          </p:cNvPr>
          <p:cNvSpPr txBox="1"/>
          <p:nvPr/>
        </p:nvSpPr>
        <p:spPr>
          <a:xfrm>
            <a:off x="4893658" y="6266197"/>
            <a:ext cx="609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d</a:t>
            </a:r>
            <a:r>
              <a:rPr lang="fr-CH" dirty="0"/>
              <a:t>es contribuables</a:t>
            </a:r>
            <a:endParaRPr lang="fr-CH" noProof="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B48218B-EF99-67C6-A958-9061B1592553}"/>
              </a:ext>
            </a:extLst>
          </p:cNvPr>
          <p:cNvSpPr txBox="1"/>
          <p:nvPr/>
        </p:nvSpPr>
        <p:spPr>
          <a:xfrm>
            <a:off x="2489016" y="3048532"/>
            <a:ext cx="153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de la fortune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1E15977-9AF3-239C-5B4E-162E9A18B242}"/>
              </a:ext>
            </a:extLst>
          </p:cNvPr>
          <p:cNvSpPr txBox="1"/>
          <p:nvPr/>
        </p:nvSpPr>
        <p:spPr>
          <a:xfrm>
            <a:off x="9548453" y="3046212"/>
            <a:ext cx="169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>
                <a:solidFill>
                  <a:srgbClr val="FF0000"/>
                </a:solidFill>
              </a:rPr>
              <a:t>Courbe de Lorenz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DCF460D0-25C1-402F-F20F-B55055307647}"/>
              </a:ext>
            </a:extLst>
          </p:cNvPr>
          <p:cNvCxnSpPr>
            <a:cxnSpLocks/>
          </p:cNvCxnSpPr>
          <p:nvPr/>
        </p:nvCxnSpPr>
        <p:spPr>
          <a:xfrm flipH="1" flipV="1">
            <a:off x="8189140" y="3046212"/>
            <a:ext cx="1405029" cy="163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AC60B709-4005-ACD9-22FF-C4C2EE136A65}"/>
              </a:ext>
            </a:extLst>
          </p:cNvPr>
          <p:cNvSpPr txBox="1"/>
          <p:nvPr/>
        </p:nvSpPr>
        <p:spPr>
          <a:xfrm>
            <a:off x="4893658" y="58847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20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B25A4BE-ACA8-6954-39AF-17C3ED6A3033}"/>
              </a:ext>
            </a:extLst>
          </p:cNvPr>
          <p:cNvSpPr txBox="1"/>
          <p:nvPr/>
        </p:nvSpPr>
        <p:spPr>
          <a:xfrm>
            <a:off x="5797522" y="5883621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40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FB0EEB1-B7FB-2A81-EF28-ED8FDB37C871}"/>
              </a:ext>
            </a:extLst>
          </p:cNvPr>
          <p:cNvSpPr txBox="1"/>
          <p:nvPr/>
        </p:nvSpPr>
        <p:spPr>
          <a:xfrm>
            <a:off x="6603687" y="5898267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60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D327C5C-5F5B-25C2-3513-07336F9C9C74}"/>
              </a:ext>
            </a:extLst>
          </p:cNvPr>
          <p:cNvSpPr txBox="1"/>
          <p:nvPr/>
        </p:nvSpPr>
        <p:spPr>
          <a:xfrm>
            <a:off x="7507551" y="59058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80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9D7BE25-FA0A-DF7C-212D-0BFFE45B3FF7}"/>
              </a:ext>
            </a:extLst>
          </p:cNvPr>
          <p:cNvSpPr txBox="1"/>
          <p:nvPr/>
        </p:nvSpPr>
        <p:spPr>
          <a:xfrm>
            <a:off x="8363128" y="5888235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100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A471321B-CEE8-7E28-58F7-AC9F4F27770F}"/>
              </a:ext>
            </a:extLst>
          </p:cNvPr>
          <p:cNvCxnSpPr>
            <a:cxnSpLocks/>
          </p:cNvCxnSpPr>
          <p:nvPr/>
        </p:nvCxnSpPr>
        <p:spPr>
          <a:xfrm>
            <a:off x="6665761" y="1768242"/>
            <a:ext cx="410212" cy="152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FFDDF13F-5104-8217-334D-D138C2934944}"/>
              </a:ext>
            </a:extLst>
          </p:cNvPr>
          <p:cNvSpPr txBox="1"/>
          <p:nvPr/>
        </p:nvSpPr>
        <p:spPr>
          <a:xfrm>
            <a:off x="5999835" y="1159121"/>
            <a:ext cx="161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Droite d’égalité parfaite</a:t>
            </a:r>
          </a:p>
        </p:txBody>
      </p:sp>
    </p:spTree>
    <p:extLst>
      <p:ext uri="{BB962C8B-B14F-4D97-AF65-F5344CB8AC3E}">
        <p14:creationId xmlns:p14="http://schemas.microsoft.com/office/powerpoint/2010/main" val="290272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82D63-8019-E3BB-6208-2A253A06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5F72D9-4A18-E248-9691-9855B796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La courbe de Lorenz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E3F3FB-6731-735E-5794-22D3B1A1BA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CH" noProof="0" dirty="0" err="1"/>
              <a:t>Economie</a:t>
            </a:r>
            <a:r>
              <a:rPr lang="fr-CH" noProof="0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D819C6-C33C-8A5D-0D52-C57B578F44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6</a:t>
            </a:fld>
            <a:endParaRPr lang="fr-CH" noProof="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B56617C-1D0F-0B36-16BD-E0C6FFF7BB12}"/>
              </a:ext>
            </a:extLst>
          </p:cNvPr>
          <p:cNvCxnSpPr>
            <a:cxnSpLocks/>
          </p:cNvCxnSpPr>
          <p:nvPr/>
        </p:nvCxnSpPr>
        <p:spPr>
          <a:xfrm flipV="1">
            <a:off x="3993511" y="1978925"/>
            <a:ext cx="0" cy="383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E9E58D4-72E4-F9AD-AAA1-C7B58FDF5C34}"/>
              </a:ext>
            </a:extLst>
          </p:cNvPr>
          <p:cNvCxnSpPr>
            <a:cxnSpLocks/>
          </p:cNvCxnSpPr>
          <p:nvPr/>
        </p:nvCxnSpPr>
        <p:spPr>
          <a:xfrm>
            <a:off x="3993511" y="5812365"/>
            <a:ext cx="51255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57971564-D4FF-345A-3964-72DFD6D9A4B2}"/>
              </a:ext>
            </a:extLst>
          </p:cNvPr>
          <p:cNvSpPr/>
          <p:nvPr/>
        </p:nvSpPr>
        <p:spPr>
          <a:xfrm>
            <a:off x="7679715" y="37766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231654B-7530-9B0D-6093-63090634BA6D}"/>
              </a:ext>
            </a:extLst>
          </p:cNvPr>
          <p:cNvSpPr/>
          <p:nvPr/>
        </p:nvSpPr>
        <p:spPr>
          <a:xfrm>
            <a:off x="8525072" y="216480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A19A91F-845C-CB29-2AB4-B476134DCB59}"/>
              </a:ext>
            </a:extLst>
          </p:cNvPr>
          <p:cNvCxnSpPr>
            <a:cxnSpLocks/>
          </p:cNvCxnSpPr>
          <p:nvPr/>
        </p:nvCxnSpPr>
        <p:spPr>
          <a:xfrm flipV="1">
            <a:off x="3993511" y="2069910"/>
            <a:ext cx="4750155" cy="374245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BF37776-485B-DFC7-0702-CFEE6E59A4BD}"/>
              </a:ext>
            </a:extLst>
          </p:cNvPr>
          <p:cNvCxnSpPr>
            <a:cxnSpLocks/>
          </p:cNvCxnSpPr>
          <p:nvPr/>
        </p:nvCxnSpPr>
        <p:spPr>
          <a:xfrm flipV="1">
            <a:off x="5103682" y="5779036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2DD987E-777C-CF70-DB3E-11616A391387}"/>
              </a:ext>
            </a:extLst>
          </p:cNvPr>
          <p:cNvCxnSpPr>
            <a:cxnSpLocks/>
          </p:cNvCxnSpPr>
          <p:nvPr/>
        </p:nvCxnSpPr>
        <p:spPr>
          <a:xfrm flipV="1">
            <a:off x="6003213" y="5769414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7255024-4E70-C370-ADB1-5397D1BCC77B}"/>
              </a:ext>
            </a:extLst>
          </p:cNvPr>
          <p:cNvCxnSpPr>
            <a:cxnSpLocks/>
          </p:cNvCxnSpPr>
          <p:nvPr/>
        </p:nvCxnSpPr>
        <p:spPr>
          <a:xfrm flipV="1">
            <a:off x="6845565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5604083-A884-139D-5F97-786DA38C2ED2}"/>
              </a:ext>
            </a:extLst>
          </p:cNvPr>
          <p:cNvCxnSpPr>
            <a:cxnSpLocks/>
          </p:cNvCxnSpPr>
          <p:nvPr/>
        </p:nvCxnSpPr>
        <p:spPr>
          <a:xfrm flipV="1">
            <a:off x="7715715" y="5788561"/>
            <a:ext cx="0" cy="100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DF3097E-18ED-C558-3990-B9EF3C355C38}"/>
              </a:ext>
            </a:extLst>
          </p:cNvPr>
          <p:cNvCxnSpPr>
            <a:cxnSpLocks/>
          </p:cNvCxnSpPr>
          <p:nvPr/>
        </p:nvCxnSpPr>
        <p:spPr>
          <a:xfrm flipV="1">
            <a:off x="8573358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384A835-73E0-96FC-56D7-E0EA2285338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993511" y="5621196"/>
            <a:ext cx="1057636" cy="1911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126E731-0C3B-1676-E63F-E819C9AAA7F8}"/>
              </a:ext>
            </a:extLst>
          </p:cNvPr>
          <p:cNvCxnSpPr>
            <a:cxnSpLocks/>
            <a:stCxn id="23" idx="7"/>
            <a:endCxn id="22" idx="3"/>
          </p:cNvCxnSpPr>
          <p:nvPr/>
        </p:nvCxnSpPr>
        <p:spPr>
          <a:xfrm flipV="1">
            <a:off x="5112603" y="5215650"/>
            <a:ext cx="865154" cy="380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5BA022C-5599-F2E4-6A1B-482434ADA480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>
          <a:xfrm flipV="1">
            <a:off x="7741171" y="2236807"/>
            <a:ext cx="819901" cy="1550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C6101CAD-2613-ADDC-0F5F-B6FC760B7B8B}"/>
              </a:ext>
            </a:extLst>
          </p:cNvPr>
          <p:cNvSpPr/>
          <p:nvPr/>
        </p:nvSpPr>
        <p:spPr>
          <a:xfrm>
            <a:off x="6805967" y="458219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24F4DFE5-05DA-603D-8A60-FD9300B8881C}"/>
              </a:ext>
            </a:extLst>
          </p:cNvPr>
          <p:cNvSpPr/>
          <p:nvPr/>
        </p:nvSpPr>
        <p:spPr>
          <a:xfrm>
            <a:off x="5967213" y="515419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39A0C7B-4AB0-860F-19C8-65E689E709AB}"/>
              </a:ext>
            </a:extLst>
          </p:cNvPr>
          <p:cNvSpPr/>
          <p:nvPr/>
        </p:nvSpPr>
        <p:spPr>
          <a:xfrm>
            <a:off x="5051147" y="558519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DE15347-4742-19AE-7065-34B32E3643E5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6028669" y="4643651"/>
            <a:ext cx="787842" cy="539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BB58B42-55DE-8FEC-F5E2-1B21829F0A5E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6867423" y="3838108"/>
            <a:ext cx="822836" cy="780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61B9CDE-FA17-EB35-14AB-A6D64B68CF73}"/>
              </a:ext>
            </a:extLst>
          </p:cNvPr>
          <p:cNvCxnSpPr>
            <a:cxnSpLocks/>
          </p:cNvCxnSpPr>
          <p:nvPr/>
        </p:nvCxnSpPr>
        <p:spPr>
          <a:xfrm>
            <a:off x="8556502" y="2228158"/>
            <a:ext cx="0" cy="3627158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C67CC35-B763-E8C5-399B-82DBE2A78B67}"/>
              </a:ext>
            </a:extLst>
          </p:cNvPr>
          <p:cNvSpPr txBox="1"/>
          <p:nvPr/>
        </p:nvSpPr>
        <p:spPr>
          <a:xfrm>
            <a:off x="4969818" y="6291802"/>
            <a:ext cx="609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des contribuables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4A0A52-0F66-402E-014B-338588038D30}"/>
              </a:ext>
            </a:extLst>
          </p:cNvPr>
          <p:cNvSpPr txBox="1"/>
          <p:nvPr/>
        </p:nvSpPr>
        <p:spPr>
          <a:xfrm>
            <a:off x="2489016" y="3048532"/>
            <a:ext cx="153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de la fortune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583CE1BE-59CC-B5D2-CE04-DD9A091D9688}"/>
              </a:ext>
            </a:extLst>
          </p:cNvPr>
          <p:cNvCxnSpPr>
            <a:cxnSpLocks/>
          </p:cNvCxnSpPr>
          <p:nvPr/>
        </p:nvCxnSpPr>
        <p:spPr>
          <a:xfrm>
            <a:off x="6665761" y="1768242"/>
            <a:ext cx="410212" cy="152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D3050C02-EFD0-4C69-B2A6-31C35C552C2A}"/>
              </a:ext>
            </a:extLst>
          </p:cNvPr>
          <p:cNvSpPr txBox="1"/>
          <p:nvPr/>
        </p:nvSpPr>
        <p:spPr>
          <a:xfrm>
            <a:off x="5999835" y="1159121"/>
            <a:ext cx="161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Droite d’égalité parfaite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AE217A-821E-5734-8F1E-5065A050FF67}"/>
              </a:ext>
            </a:extLst>
          </p:cNvPr>
          <p:cNvSpPr txBox="1"/>
          <p:nvPr/>
        </p:nvSpPr>
        <p:spPr>
          <a:xfrm>
            <a:off x="9548453" y="3046212"/>
            <a:ext cx="169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>
                <a:solidFill>
                  <a:srgbClr val="FF0000"/>
                </a:solidFill>
              </a:rPr>
              <a:t>Courbe de Lorenz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0416D92E-E6FC-CB5B-03FC-1A63FF2C99C5}"/>
              </a:ext>
            </a:extLst>
          </p:cNvPr>
          <p:cNvCxnSpPr>
            <a:cxnSpLocks/>
          </p:cNvCxnSpPr>
          <p:nvPr/>
        </p:nvCxnSpPr>
        <p:spPr>
          <a:xfrm flipH="1" flipV="1">
            <a:off x="8189140" y="3046212"/>
            <a:ext cx="1405029" cy="163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FD051AE9-286F-EECD-D6EE-F5CDEDAAFB46}"/>
              </a:ext>
            </a:extLst>
          </p:cNvPr>
          <p:cNvSpPr txBox="1"/>
          <p:nvPr/>
        </p:nvSpPr>
        <p:spPr>
          <a:xfrm>
            <a:off x="4893658" y="58847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20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A84DD40-EAFE-B3C8-0245-A603BA782168}"/>
              </a:ext>
            </a:extLst>
          </p:cNvPr>
          <p:cNvSpPr txBox="1"/>
          <p:nvPr/>
        </p:nvSpPr>
        <p:spPr>
          <a:xfrm>
            <a:off x="5797522" y="5883621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40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BA4DA1E-5389-F41F-A7F5-EED2B4C3005B}"/>
              </a:ext>
            </a:extLst>
          </p:cNvPr>
          <p:cNvSpPr txBox="1"/>
          <p:nvPr/>
        </p:nvSpPr>
        <p:spPr>
          <a:xfrm>
            <a:off x="6603687" y="5898267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60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7019747-4952-BAF0-3A96-0D290A404EDA}"/>
              </a:ext>
            </a:extLst>
          </p:cNvPr>
          <p:cNvSpPr txBox="1"/>
          <p:nvPr/>
        </p:nvSpPr>
        <p:spPr>
          <a:xfrm>
            <a:off x="7507551" y="59058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80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389761D-727F-7ED3-20B0-2D83900F993B}"/>
              </a:ext>
            </a:extLst>
          </p:cNvPr>
          <p:cNvSpPr txBox="1"/>
          <p:nvPr/>
        </p:nvSpPr>
        <p:spPr>
          <a:xfrm>
            <a:off x="8363128" y="5888235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100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E08C4B5F-B2EA-9D43-392A-E2F018CD1965}"/>
              </a:ext>
            </a:extLst>
          </p:cNvPr>
          <p:cNvCxnSpPr>
            <a:cxnSpLocks/>
          </p:cNvCxnSpPr>
          <p:nvPr/>
        </p:nvCxnSpPr>
        <p:spPr>
          <a:xfrm flipH="1" flipV="1">
            <a:off x="5092847" y="5595740"/>
            <a:ext cx="0" cy="2271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1F6D04B-1C97-4094-0354-33085D939E3B}"/>
              </a:ext>
            </a:extLst>
          </p:cNvPr>
          <p:cNvCxnSpPr>
            <a:cxnSpLocks/>
          </p:cNvCxnSpPr>
          <p:nvPr/>
        </p:nvCxnSpPr>
        <p:spPr>
          <a:xfrm flipH="1" flipV="1">
            <a:off x="3972423" y="5621196"/>
            <a:ext cx="106818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E876B7F-2F7E-AEC5-3983-D3BD98BE2446}"/>
              </a:ext>
            </a:extLst>
          </p:cNvPr>
          <p:cNvCxnSpPr>
            <a:cxnSpLocks/>
          </p:cNvCxnSpPr>
          <p:nvPr/>
        </p:nvCxnSpPr>
        <p:spPr>
          <a:xfrm flipH="1" flipV="1">
            <a:off x="3972423" y="5183456"/>
            <a:ext cx="1994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4277A971-C6A6-8631-A88A-4C67E0E5EF8D}"/>
              </a:ext>
            </a:extLst>
          </p:cNvPr>
          <p:cNvCxnSpPr>
            <a:cxnSpLocks/>
          </p:cNvCxnSpPr>
          <p:nvPr/>
        </p:nvCxnSpPr>
        <p:spPr>
          <a:xfrm flipV="1">
            <a:off x="6003213" y="5147321"/>
            <a:ext cx="0" cy="7011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1AB153BE-A9B3-BB80-CD1A-901E7F24BAA5}"/>
              </a:ext>
            </a:extLst>
          </p:cNvPr>
          <p:cNvSpPr txBox="1"/>
          <p:nvPr/>
        </p:nvSpPr>
        <p:spPr>
          <a:xfrm>
            <a:off x="3639924" y="5447140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A92B2F1-62A0-CDBA-8A4A-1F6808290B6A}"/>
              </a:ext>
            </a:extLst>
          </p:cNvPr>
          <p:cNvSpPr txBox="1"/>
          <p:nvPr/>
        </p:nvSpPr>
        <p:spPr>
          <a:xfrm>
            <a:off x="3597043" y="5017327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15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A84E2DA-31F4-37E5-8508-AB8374E7AC8A}"/>
              </a:ext>
            </a:extLst>
          </p:cNvPr>
          <p:cNvSpPr txBox="1"/>
          <p:nvPr/>
        </p:nvSpPr>
        <p:spPr>
          <a:xfrm>
            <a:off x="3465612" y="2116540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100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7114E597-21AB-2D85-E6A9-2C06EAE2ACC2}"/>
              </a:ext>
            </a:extLst>
          </p:cNvPr>
          <p:cNvCxnSpPr>
            <a:stCxn id="11" idx="3"/>
            <a:endCxn id="43" idx="3"/>
          </p:cNvCxnSpPr>
          <p:nvPr/>
        </p:nvCxnSpPr>
        <p:spPr>
          <a:xfrm flipH="1">
            <a:off x="4024942" y="2226263"/>
            <a:ext cx="4510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B012D8A2-E7DF-A359-7EAE-72BE1A99F4D8}"/>
              </a:ext>
            </a:extLst>
          </p:cNvPr>
          <p:cNvCxnSpPr>
            <a:cxnSpLocks/>
          </p:cNvCxnSpPr>
          <p:nvPr/>
        </p:nvCxnSpPr>
        <p:spPr>
          <a:xfrm flipH="1" flipV="1">
            <a:off x="4024942" y="4582195"/>
            <a:ext cx="2781025" cy="36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CB641BB5-5EB5-AB12-9024-5F7A0C86F9B5}"/>
              </a:ext>
            </a:extLst>
          </p:cNvPr>
          <p:cNvCxnSpPr>
            <a:cxnSpLocks/>
          </p:cNvCxnSpPr>
          <p:nvPr/>
        </p:nvCxnSpPr>
        <p:spPr>
          <a:xfrm flipV="1">
            <a:off x="6841966" y="4638129"/>
            <a:ext cx="0" cy="11863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6FFD2F5-1305-A75C-7BB7-7D17789C921D}"/>
              </a:ext>
            </a:extLst>
          </p:cNvPr>
          <p:cNvCxnSpPr>
            <a:cxnSpLocks/>
          </p:cNvCxnSpPr>
          <p:nvPr/>
        </p:nvCxnSpPr>
        <p:spPr>
          <a:xfrm flipH="1">
            <a:off x="4024942" y="3838108"/>
            <a:ext cx="37007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F4C106E-8489-C358-C1B1-845504336DE1}"/>
              </a:ext>
            </a:extLst>
          </p:cNvPr>
          <p:cNvCxnSpPr>
            <a:cxnSpLocks/>
          </p:cNvCxnSpPr>
          <p:nvPr/>
        </p:nvCxnSpPr>
        <p:spPr>
          <a:xfrm flipV="1">
            <a:off x="7718020" y="3872456"/>
            <a:ext cx="0" cy="1939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1FBD2622-07DB-2F72-6BF7-D7B6F7B1AC05}"/>
              </a:ext>
            </a:extLst>
          </p:cNvPr>
          <p:cNvSpPr txBox="1"/>
          <p:nvPr/>
        </p:nvSpPr>
        <p:spPr>
          <a:xfrm>
            <a:off x="3556909" y="3669605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50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D0979FA-69AE-C1AC-248B-E4F79B49B064}"/>
              </a:ext>
            </a:extLst>
          </p:cNvPr>
          <p:cNvSpPr txBox="1"/>
          <p:nvPr/>
        </p:nvSpPr>
        <p:spPr>
          <a:xfrm>
            <a:off x="3561596" y="4413475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9843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7AEB7-236E-C7B3-9CA1-7CAA3544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610F78-4F4F-914B-2209-8CA95FB3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La courbe de Lorenz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E69E76-B9A3-409E-62CF-750BB62C310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CH" noProof="0" dirty="0" err="1"/>
              <a:t>Economie</a:t>
            </a:r>
            <a:r>
              <a:rPr lang="fr-CH" noProof="0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9580C4-28D2-7123-E979-1913D1EFB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7</a:t>
            </a:fld>
            <a:endParaRPr lang="fr-CH" noProof="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270EF7-1F78-2130-FF0A-73C51C28BA91}"/>
              </a:ext>
            </a:extLst>
          </p:cNvPr>
          <p:cNvCxnSpPr>
            <a:cxnSpLocks/>
          </p:cNvCxnSpPr>
          <p:nvPr/>
        </p:nvCxnSpPr>
        <p:spPr>
          <a:xfrm flipV="1">
            <a:off x="3993511" y="1978925"/>
            <a:ext cx="0" cy="383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E70AA32-F2A5-2383-4AA9-2929038B485B}"/>
              </a:ext>
            </a:extLst>
          </p:cNvPr>
          <p:cNvCxnSpPr>
            <a:cxnSpLocks/>
          </p:cNvCxnSpPr>
          <p:nvPr/>
        </p:nvCxnSpPr>
        <p:spPr>
          <a:xfrm>
            <a:off x="3993511" y="5812365"/>
            <a:ext cx="51255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6721C72A-52B4-BB6E-2621-9AEF31B10377}"/>
              </a:ext>
            </a:extLst>
          </p:cNvPr>
          <p:cNvSpPr/>
          <p:nvPr/>
        </p:nvSpPr>
        <p:spPr>
          <a:xfrm>
            <a:off x="7679715" y="37766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632461E-4797-6237-A61C-D4642435DFF1}"/>
              </a:ext>
            </a:extLst>
          </p:cNvPr>
          <p:cNvSpPr/>
          <p:nvPr/>
        </p:nvSpPr>
        <p:spPr>
          <a:xfrm>
            <a:off x="8525072" y="216480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571ECDF-ED18-0357-BB4A-0C1C5D04BE4E}"/>
              </a:ext>
            </a:extLst>
          </p:cNvPr>
          <p:cNvCxnSpPr>
            <a:cxnSpLocks/>
          </p:cNvCxnSpPr>
          <p:nvPr/>
        </p:nvCxnSpPr>
        <p:spPr>
          <a:xfrm flipV="1">
            <a:off x="3993511" y="2069910"/>
            <a:ext cx="4750155" cy="374245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2C835B3-3CA3-8FA4-F443-8F64A82C34AC}"/>
              </a:ext>
            </a:extLst>
          </p:cNvPr>
          <p:cNvCxnSpPr>
            <a:cxnSpLocks/>
          </p:cNvCxnSpPr>
          <p:nvPr/>
        </p:nvCxnSpPr>
        <p:spPr>
          <a:xfrm flipV="1">
            <a:off x="5103682" y="5779036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8D3FFF8-CD45-DE9D-F214-938FE3B6F488}"/>
              </a:ext>
            </a:extLst>
          </p:cNvPr>
          <p:cNvCxnSpPr>
            <a:cxnSpLocks/>
          </p:cNvCxnSpPr>
          <p:nvPr/>
        </p:nvCxnSpPr>
        <p:spPr>
          <a:xfrm flipV="1">
            <a:off x="6003213" y="5769414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0062C71-ABAB-19A2-145F-DF107E595FF1}"/>
              </a:ext>
            </a:extLst>
          </p:cNvPr>
          <p:cNvCxnSpPr>
            <a:cxnSpLocks/>
          </p:cNvCxnSpPr>
          <p:nvPr/>
        </p:nvCxnSpPr>
        <p:spPr>
          <a:xfrm flipV="1">
            <a:off x="6845565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FA41D58-ACD4-259D-8AC0-9AC10BE0B5F9}"/>
              </a:ext>
            </a:extLst>
          </p:cNvPr>
          <p:cNvCxnSpPr>
            <a:cxnSpLocks/>
          </p:cNvCxnSpPr>
          <p:nvPr/>
        </p:nvCxnSpPr>
        <p:spPr>
          <a:xfrm flipV="1">
            <a:off x="7715715" y="5788561"/>
            <a:ext cx="0" cy="100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57B3211-58EF-E44E-639D-EA636AC75533}"/>
              </a:ext>
            </a:extLst>
          </p:cNvPr>
          <p:cNvCxnSpPr>
            <a:cxnSpLocks/>
          </p:cNvCxnSpPr>
          <p:nvPr/>
        </p:nvCxnSpPr>
        <p:spPr>
          <a:xfrm flipV="1">
            <a:off x="8573358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31158BF-1912-40AF-C8C5-AE51A27370E6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993511" y="5621196"/>
            <a:ext cx="1057636" cy="1911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9B61EB1-D21B-7B1A-378A-1075C2500785}"/>
              </a:ext>
            </a:extLst>
          </p:cNvPr>
          <p:cNvCxnSpPr>
            <a:cxnSpLocks/>
            <a:stCxn id="23" idx="7"/>
            <a:endCxn id="22" idx="3"/>
          </p:cNvCxnSpPr>
          <p:nvPr/>
        </p:nvCxnSpPr>
        <p:spPr>
          <a:xfrm flipV="1">
            <a:off x="5112603" y="5215650"/>
            <a:ext cx="865154" cy="380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C257E26-F6BA-3CCA-014F-3CEFDCABD0A5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>
          <a:xfrm flipV="1">
            <a:off x="7741171" y="2236807"/>
            <a:ext cx="819901" cy="1550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D536FF2F-ED22-0546-8D76-0AB7818490DD}"/>
              </a:ext>
            </a:extLst>
          </p:cNvPr>
          <p:cNvSpPr/>
          <p:nvPr/>
        </p:nvSpPr>
        <p:spPr>
          <a:xfrm>
            <a:off x="6805967" y="458219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F90C7F1-B4E6-DBCA-C7C4-840602E8190E}"/>
              </a:ext>
            </a:extLst>
          </p:cNvPr>
          <p:cNvSpPr/>
          <p:nvPr/>
        </p:nvSpPr>
        <p:spPr>
          <a:xfrm>
            <a:off x="5967213" y="515419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969856D-0116-7805-3561-BA1D4E8580FB}"/>
              </a:ext>
            </a:extLst>
          </p:cNvPr>
          <p:cNvSpPr/>
          <p:nvPr/>
        </p:nvSpPr>
        <p:spPr>
          <a:xfrm>
            <a:off x="5051147" y="558519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769EEA4-B282-71FC-8F79-AFE41EAF71E5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6028669" y="4643651"/>
            <a:ext cx="787842" cy="539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D2D3E84-CCF6-FECF-BD90-0B7EB87A528F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6867423" y="3838108"/>
            <a:ext cx="822836" cy="780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E447E57-3D56-1A99-E46C-B5A1CE828C28}"/>
              </a:ext>
            </a:extLst>
          </p:cNvPr>
          <p:cNvCxnSpPr>
            <a:cxnSpLocks/>
          </p:cNvCxnSpPr>
          <p:nvPr/>
        </p:nvCxnSpPr>
        <p:spPr>
          <a:xfrm>
            <a:off x="8556502" y="2228158"/>
            <a:ext cx="0" cy="3627158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90F96392-925E-96A6-9557-0AECFE398FDF}"/>
              </a:ext>
            </a:extLst>
          </p:cNvPr>
          <p:cNvSpPr txBox="1"/>
          <p:nvPr/>
        </p:nvSpPr>
        <p:spPr>
          <a:xfrm>
            <a:off x="4893658" y="6266197"/>
            <a:ext cx="609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des contribuables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1377466-997B-29AC-A1B4-2B9EE66CB7CC}"/>
              </a:ext>
            </a:extLst>
          </p:cNvPr>
          <p:cNvSpPr txBox="1"/>
          <p:nvPr/>
        </p:nvSpPr>
        <p:spPr>
          <a:xfrm>
            <a:off x="2489016" y="3048532"/>
            <a:ext cx="1535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pourcentage cumulé de la fortune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7294848-BCA3-0683-846E-B51E918B8CF0}"/>
              </a:ext>
            </a:extLst>
          </p:cNvPr>
          <p:cNvCxnSpPr>
            <a:cxnSpLocks/>
          </p:cNvCxnSpPr>
          <p:nvPr/>
        </p:nvCxnSpPr>
        <p:spPr>
          <a:xfrm>
            <a:off x="6665761" y="1768242"/>
            <a:ext cx="410212" cy="152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48657DBA-57EC-A7DA-7015-1832EA77E964}"/>
              </a:ext>
            </a:extLst>
          </p:cNvPr>
          <p:cNvSpPr txBox="1"/>
          <p:nvPr/>
        </p:nvSpPr>
        <p:spPr>
          <a:xfrm>
            <a:off x="5999835" y="1159121"/>
            <a:ext cx="161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Droite d’égalité parfaite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BDE7465-5407-D836-4A4F-32548F5A06B6}"/>
              </a:ext>
            </a:extLst>
          </p:cNvPr>
          <p:cNvSpPr txBox="1"/>
          <p:nvPr/>
        </p:nvSpPr>
        <p:spPr>
          <a:xfrm>
            <a:off x="9548453" y="3046212"/>
            <a:ext cx="169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>
                <a:solidFill>
                  <a:srgbClr val="FF0000"/>
                </a:solidFill>
              </a:rPr>
              <a:t>Courbe de Lorenz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8E743BC-43F3-7EE4-513C-374CF7564FBE}"/>
              </a:ext>
            </a:extLst>
          </p:cNvPr>
          <p:cNvCxnSpPr>
            <a:cxnSpLocks/>
          </p:cNvCxnSpPr>
          <p:nvPr/>
        </p:nvCxnSpPr>
        <p:spPr>
          <a:xfrm flipH="1" flipV="1">
            <a:off x="8189140" y="3046212"/>
            <a:ext cx="1405029" cy="163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7F510DF5-8C6A-265E-E31D-C4C326791822}"/>
              </a:ext>
            </a:extLst>
          </p:cNvPr>
          <p:cNvSpPr txBox="1"/>
          <p:nvPr/>
        </p:nvSpPr>
        <p:spPr>
          <a:xfrm>
            <a:off x="4893658" y="58847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20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BE3670A-42F8-7D2A-4BAC-29205AECA59D}"/>
              </a:ext>
            </a:extLst>
          </p:cNvPr>
          <p:cNvSpPr txBox="1"/>
          <p:nvPr/>
        </p:nvSpPr>
        <p:spPr>
          <a:xfrm>
            <a:off x="5797522" y="5883621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40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E5A981E-FE4E-AAEF-55F0-2BF1B26A83A9}"/>
              </a:ext>
            </a:extLst>
          </p:cNvPr>
          <p:cNvSpPr txBox="1"/>
          <p:nvPr/>
        </p:nvSpPr>
        <p:spPr>
          <a:xfrm>
            <a:off x="6603687" y="5898267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60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E2E7E21-9623-B91B-FA18-9350578AAE58}"/>
              </a:ext>
            </a:extLst>
          </p:cNvPr>
          <p:cNvSpPr txBox="1"/>
          <p:nvPr/>
        </p:nvSpPr>
        <p:spPr>
          <a:xfrm>
            <a:off x="7507551" y="59058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80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0FC1E1E-8921-5318-8138-BEF7E3E67817}"/>
              </a:ext>
            </a:extLst>
          </p:cNvPr>
          <p:cNvSpPr txBox="1"/>
          <p:nvPr/>
        </p:nvSpPr>
        <p:spPr>
          <a:xfrm>
            <a:off x="8363128" y="5888235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100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CDC78E8-65DF-C0F0-3EE2-7ABAA805D45B}"/>
              </a:ext>
            </a:extLst>
          </p:cNvPr>
          <p:cNvCxnSpPr>
            <a:cxnSpLocks/>
          </p:cNvCxnSpPr>
          <p:nvPr/>
        </p:nvCxnSpPr>
        <p:spPr>
          <a:xfrm flipH="1" flipV="1">
            <a:off x="5092847" y="5595740"/>
            <a:ext cx="0" cy="2271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6930DB4-0214-14ED-D728-7686AA524E78}"/>
              </a:ext>
            </a:extLst>
          </p:cNvPr>
          <p:cNvCxnSpPr>
            <a:cxnSpLocks/>
          </p:cNvCxnSpPr>
          <p:nvPr/>
        </p:nvCxnSpPr>
        <p:spPr>
          <a:xfrm flipH="1" flipV="1">
            <a:off x="3972423" y="5621196"/>
            <a:ext cx="106818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F6C30C1-9075-FCFF-DA70-D92D3902DB68}"/>
              </a:ext>
            </a:extLst>
          </p:cNvPr>
          <p:cNvCxnSpPr>
            <a:cxnSpLocks/>
          </p:cNvCxnSpPr>
          <p:nvPr/>
        </p:nvCxnSpPr>
        <p:spPr>
          <a:xfrm flipH="1" flipV="1">
            <a:off x="3972423" y="5183456"/>
            <a:ext cx="1994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16EF450-09F0-BBFB-4E47-63725B9927EC}"/>
              </a:ext>
            </a:extLst>
          </p:cNvPr>
          <p:cNvCxnSpPr>
            <a:cxnSpLocks/>
          </p:cNvCxnSpPr>
          <p:nvPr/>
        </p:nvCxnSpPr>
        <p:spPr>
          <a:xfrm flipV="1">
            <a:off x="6003213" y="5147321"/>
            <a:ext cx="0" cy="7011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D519C4D2-3F7A-E5A7-6CA1-BF20902F9679}"/>
              </a:ext>
            </a:extLst>
          </p:cNvPr>
          <p:cNvSpPr txBox="1"/>
          <p:nvPr/>
        </p:nvSpPr>
        <p:spPr>
          <a:xfrm>
            <a:off x="3639924" y="5447140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E483BA0-AF0C-43B3-E38E-BA2150427CBB}"/>
              </a:ext>
            </a:extLst>
          </p:cNvPr>
          <p:cNvSpPr txBox="1"/>
          <p:nvPr/>
        </p:nvSpPr>
        <p:spPr>
          <a:xfrm>
            <a:off x="3597043" y="5017327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15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CE8327-A49B-3C19-6712-C4EC953EBDF8}"/>
              </a:ext>
            </a:extLst>
          </p:cNvPr>
          <p:cNvSpPr txBox="1"/>
          <p:nvPr/>
        </p:nvSpPr>
        <p:spPr>
          <a:xfrm>
            <a:off x="3465612" y="2116540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100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157FDC44-8769-D2EE-7B58-1ECE1AB4A271}"/>
              </a:ext>
            </a:extLst>
          </p:cNvPr>
          <p:cNvCxnSpPr>
            <a:stCxn id="11" idx="3"/>
            <a:endCxn id="43" idx="3"/>
          </p:cNvCxnSpPr>
          <p:nvPr/>
        </p:nvCxnSpPr>
        <p:spPr>
          <a:xfrm flipH="1">
            <a:off x="4024942" y="2226263"/>
            <a:ext cx="4510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222CFC80-8895-D3E6-F270-39F9494A5E0B}"/>
              </a:ext>
            </a:extLst>
          </p:cNvPr>
          <p:cNvCxnSpPr>
            <a:cxnSpLocks/>
          </p:cNvCxnSpPr>
          <p:nvPr/>
        </p:nvCxnSpPr>
        <p:spPr>
          <a:xfrm flipH="1" flipV="1">
            <a:off x="4024942" y="4582195"/>
            <a:ext cx="2781025" cy="36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D7C4017-CAD9-8387-13AA-60814B1E8A6A}"/>
              </a:ext>
            </a:extLst>
          </p:cNvPr>
          <p:cNvCxnSpPr>
            <a:cxnSpLocks/>
          </p:cNvCxnSpPr>
          <p:nvPr/>
        </p:nvCxnSpPr>
        <p:spPr>
          <a:xfrm flipV="1">
            <a:off x="6841966" y="4638129"/>
            <a:ext cx="0" cy="11863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6594A2AD-4D75-8AED-23D1-2A1580F10448}"/>
              </a:ext>
            </a:extLst>
          </p:cNvPr>
          <p:cNvCxnSpPr>
            <a:cxnSpLocks/>
          </p:cNvCxnSpPr>
          <p:nvPr/>
        </p:nvCxnSpPr>
        <p:spPr>
          <a:xfrm flipH="1">
            <a:off x="4024942" y="3838108"/>
            <a:ext cx="37007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933CBDF-882D-D887-F20C-BDDB98CBC06F}"/>
              </a:ext>
            </a:extLst>
          </p:cNvPr>
          <p:cNvCxnSpPr>
            <a:cxnSpLocks/>
          </p:cNvCxnSpPr>
          <p:nvPr/>
        </p:nvCxnSpPr>
        <p:spPr>
          <a:xfrm flipV="1">
            <a:off x="7718020" y="3872456"/>
            <a:ext cx="0" cy="1939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FBEB6969-0068-8558-762C-BBA453BEEF9A}"/>
              </a:ext>
            </a:extLst>
          </p:cNvPr>
          <p:cNvSpPr txBox="1"/>
          <p:nvPr/>
        </p:nvSpPr>
        <p:spPr>
          <a:xfrm>
            <a:off x="3556909" y="3669605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50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E95B307-3EF5-1798-BC72-4F0ED5E7D74B}"/>
              </a:ext>
            </a:extLst>
          </p:cNvPr>
          <p:cNvSpPr txBox="1"/>
          <p:nvPr/>
        </p:nvSpPr>
        <p:spPr>
          <a:xfrm>
            <a:off x="3561596" y="4413475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40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8772C86E-8671-A34E-30A6-771E1A855499}"/>
              </a:ext>
            </a:extLst>
          </p:cNvPr>
          <p:cNvSpPr/>
          <p:nvPr/>
        </p:nvSpPr>
        <p:spPr>
          <a:xfrm>
            <a:off x="5649588" y="5762541"/>
            <a:ext cx="605523" cy="46403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D75152E-7288-E8AB-0F71-0FE90C4F2A21}"/>
              </a:ext>
            </a:extLst>
          </p:cNvPr>
          <p:cNvSpPr/>
          <p:nvPr/>
        </p:nvSpPr>
        <p:spPr>
          <a:xfrm>
            <a:off x="3465612" y="4910739"/>
            <a:ext cx="605523" cy="46403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FA4D65C5-F77D-2B80-3FA0-1157BD5C69A7}"/>
              </a:ext>
            </a:extLst>
          </p:cNvPr>
          <p:cNvSpPr/>
          <p:nvPr/>
        </p:nvSpPr>
        <p:spPr>
          <a:xfrm>
            <a:off x="3375230" y="2012074"/>
            <a:ext cx="605523" cy="46403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DFCCBEED-B431-B307-4BE4-819C2A0236BC}"/>
              </a:ext>
            </a:extLst>
          </p:cNvPr>
          <p:cNvSpPr/>
          <p:nvPr/>
        </p:nvSpPr>
        <p:spPr>
          <a:xfrm>
            <a:off x="8284741" y="5763907"/>
            <a:ext cx="605523" cy="46403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B014D9FA-821C-D131-4862-2DF7BCCDD547}"/>
              </a:ext>
            </a:extLst>
          </p:cNvPr>
          <p:cNvCxnSpPr>
            <a:cxnSpLocks/>
          </p:cNvCxnSpPr>
          <p:nvPr/>
        </p:nvCxnSpPr>
        <p:spPr>
          <a:xfrm flipH="1" flipV="1">
            <a:off x="2354976" y="5076459"/>
            <a:ext cx="1065273" cy="2398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82E71E1F-A038-0EA9-7D2A-0131AD7B2C04}"/>
              </a:ext>
            </a:extLst>
          </p:cNvPr>
          <p:cNvSpPr txBox="1"/>
          <p:nvPr/>
        </p:nvSpPr>
        <p:spPr>
          <a:xfrm>
            <a:off x="1432641" y="4577036"/>
            <a:ext cx="11649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>
                <a:solidFill>
                  <a:srgbClr val="00B050"/>
                </a:solidFill>
              </a:rPr>
              <a:t>40% de la population possède 15% de la fortune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E5F531B9-2680-C33A-DB29-14E81C7240DE}"/>
              </a:ext>
            </a:extLst>
          </p:cNvPr>
          <p:cNvSpPr txBox="1"/>
          <p:nvPr/>
        </p:nvSpPr>
        <p:spPr>
          <a:xfrm>
            <a:off x="1565909" y="1831475"/>
            <a:ext cx="18094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>
                <a:solidFill>
                  <a:srgbClr val="00B050"/>
                </a:solidFill>
              </a:rPr>
              <a:t>100% de la population possède 100% de la fortune</a:t>
            </a:r>
          </a:p>
        </p:txBody>
      </p:sp>
    </p:spTree>
    <p:extLst>
      <p:ext uri="{BB962C8B-B14F-4D97-AF65-F5344CB8AC3E}">
        <p14:creationId xmlns:p14="http://schemas.microsoft.com/office/powerpoint/2010/main" val="182385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168B-BF7D-1345-DF60-CD2253A33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C230D5-726C-CE1E-1250-B7F37DF4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La courbe de Lorenz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2BC913-62B0-ED51-4ED7-633F3D2442E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06583" y="6443714"/>
            <a:ext cx="8369413" cy="365125"/>
          </a:xfrm>
        </p:spPr>
        <p:txBody>
          <a:bodyPr/>
          <a:lstStyle/>
          <a:p>
            <a:r>
              <a:rPr lang="fr-CH" noProof="0" dirty="0" err="1"/>
              <a:t>Economie</a:t>
            </a:r>
            <a:r>
              <a:rPr lang="fr-CH" noProof="0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FBC039-CA2B-4FC7-DDD5-B6D53700C2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8</a:t>
            </a:fld>
            <a:endParaRPr lang="fr-CH" noProof="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D62C678-F2D3-FE87-72E5-5F1FA3A0A08A}"/>
              </a:ext>
            </a:extLst>
          </p:cNvPr>
          <p:cNvCxnSpPr>
            <a:cxnSpLocks/>
          </p:cNvCxnSpPr>
          <p:nvPr/>
        </p:nvCxnSpPr>
        <p:spPr>
          <a:xfrm flipV="1">
            <a:off x="3993511" y="1978925"/>
            <a:ext cx="0" cy="383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AD690EB-8DEE-59A4-A86D-CB7464E8BC24}"/>
              </a:ext>
            </a:extLst>
          </p:cNvPr>
          <p:cNvCxnSpPr>
            <a:cxnSpLocks/>
          </p:cNvCxnSpPr>
          <p:nvPr/>
        </p:nvCxnSpPr>
        <p:spPr>
          <a:xfrm>
            <a:off x="3993511" y="5812365"/>
            <a:ext cx="51255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8594CBB1-2EF8-522D-35CC-333F8B8862BE}"/>
              </a:ext>
            </a:extLst>
          </p:cNvPr>
          <p:cNvSpPr/>
          <p:nvPr/>
        </p:nvSpPr>
        <p:spPr>
          <a:xfrm>
            <a:off x="7679715" y="37766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61EB5DA-CDCC-55AD-CDC5-C665374E82F3}"/>
              </a:ext>
            </a:extLst>
          </p:cNvPr>
          <p:cNvSpPr/>
          <p:nvPr/>
        </p:nvSpPr>
        <p:spPr>
          <a:xfrm>
            <a:off x="8525072" y="216480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1B075A-7792-EEB3-4BDB-513F869DF651}"/>
              </a:ext>
            </a:extLst>
          </p:cNvPr>
          <p:cNvCxnSpPr>
            <a:cxnSpLocks/>
          </p:cNvCxnSpPr>
          <p:nvPr/>
        </p:nvCxnSpPr>
        <p:spPr>
          <a:xfrm flipV="1">
            <a:off x="3993511" y="2069910"/>
            <a:ext cx="4750155" cy="374245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930B76B-F0B4-3921-80D1-085CF7CC1ECD}"/>
              </a:ext>
            </a:extLst>
          </p:cNvPr>
          <p:cNvCxnSpPr>
            <a:cxnSpLocks/>
          </p:cNvCxnSpPr>
          <p:nvPr/>
        </p:nvCxnSpPr>
        <p:spPr>
          <a:xfrm flipV="1">
            <a:off x="5103682" y="5779036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34F864F-8CF1-6377-6146-1C999C4A2795}"/>
              </a:ext>
            </a:extLst>
          </p:cNvPr>
          <p:cNvCxnSpPr>
            <a:cxnSpLocks/>
          </p:cNvCxnSpPr>
          <p:nvPr/>
        </p:nvCxnSpPr>
        <p:spPr>
          <a:xfrm flipV="1">
            <a:off x="6003213" y="5769414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C91D329-F96E-5705-84D3-5F4F189D6E98}"/>
              </a:ext>
            </a:extLst>
          </p:cNvPr>
          <p:cNvCxnSpPr>
            <a:cxnSpLocks/>
          </p:cNvCxnSpPr>
          <p:nvPr/>
        </p:nvCxnSpPr>
        <p:spPr>
          <a:xfrm flipV="1">
            <a:off x="6845565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9A41C7C-3265-505D-E9BE-2DCBAA7C99CF}"/>
              </a:ext>
            </a:extLst>
          </p:cNvPr>
          <p:cNvCxnSpPr>
            <a:cxnSpLocks/>
          </p:cNvCxnSpPr>
          <p:nvPr/>
        </p:nvCxnSpPr>
        <p:spPr>
          <a:xfrm flipV="1">
            <a:off x="7715715" y="5788561"/>
            <a:ext cx="0" cy="100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C6682A5-0976-C7AC-E66C-2129888A38F7}"/>
              </a:ext>
            </a:extLst>
          </p:cNvPr>
          <p:cNvCxnSpPr>
            <a:cxnSpLocks/>
          </p:cNvCxnSpPr>
          <p:nvPr/>
        </p:nvCxnSpPr>
        <p:spPr>
          <a:xfrm flipV="1">
            <a:off x="8573358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D42508D-FD24-17AC-4A38-BA050538C946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993511" y="5621196"/>
            <a:ext cx="1057636" cy="1911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30C9249-F49C-C8DB-E9E2-54C903DFF884}"/>
              </a:ext>
            </a:extLst>
          </p:cNvPr>
          <p:cNvCxnSpPr>
            <a:cxnSpLocks/>
            <a:stCxn id="23" idx="7"/>
            <a:endCxn id="22" idx="3"/>
          </p:cNvCxnSpPr>
          <p:nvPr/>
        </p:nvCxnSpPr>
        <p:spPr>
          <a:xfrm flipV="1">
            <a:off x="5112603" y="5215650"/>
            <a:ext cx="865154" cy="380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53E0446-4BC8-4C03-5653-C2FED2833C72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>
          <a:xfrm flipV="1">
            <a:off x="7741171" y="2236807"/>
            <a:ext cx="819901" cy="1550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1D0A26BE-4C1A-7CCB-687F-BAECE750811F}"/>
              </a:ext>
            </a:extLst>
          </p:cNvPr>
          <p:cNvSpPr/>
          <p:nvPr/>
        </p:nvSpPr>
        <p:spPr>
          <a:xfrm>
            <a:off x="6805967" y="458219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F70C6AA-88FD-7A38-4848-30A7E9388430}"/>
              </a:ext>
            </a:extLst>
          </p:cNvPr>
          <p:cNvSpPr/>
          <p:nvPr/>
        </p:nvSpPr>
        <p:spPr>
          <a:xfrm>
            <a:off x="5967213" y="515419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4EC1F92-8B3A-3F8E-C87A-14A82F84EB90}"/>
              </a:ext>
            </a:extLst>
          </p:cNvPr>
          <p:cNvSpPr/>
          <p:nvPr/>
        </p:nvSpPr>
        <p:spPr>
          <a:xfrm>
            <a:off x="5051147" y="558519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FAC15AB-D2B2-BF7E-EF35-2239863EA4E8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6028669" y="4643651"/>
            <a:ext cx="787842" cy="539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7CD9E53-55F3-45E3-A1A6-7D190A272662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6867423" y="3838108"/>
            <a:ext cx="822836" cy="780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BB984EF-B774-BCC7-15D8-D92492B9D2CC}"/>
              </a:ext>
            </a:extLst>
          </p:cNvPr>
          <p:cNvCxnSpPr>
            <a:cxnSpLocks/>
          </p:cNvCxnSpPr>
          <p:nvPr/>
        </p:nvCxnSpPr>
        <p:spPr>
          <a:xfrm>
            <a:off x="8556502" y="2228158"/>
            <a:ext cx="0" cy="3627158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B4D3C7AF-4BD7-8666-9EE2-E3BA7C38BACF}"/>
              </a:ext>
            </a:extLst>
          </p:cNvPr>
          <p:cNvCxnSpPr>
            <a:cxnSpLocks/>
          </p:cNvCxnSpPr>
          <p:nvPr/>
        </p:nvCxnSpPr>
        <p:spPr>
          <a:xfrm>
            <a:off x="6665761" y="1768242"/>
            <a:ext cx="410212" cy="152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20E0F8B7-EFB6-0F5E-F37E-8E4CAC4681CF}"/>
              </a:ext>
            </a:extLst>
          </p:cNvPr>
          <p:cNvSpPr txBox="1"/>
          <p:nvPr/>
        </p:nvSpPr>
        <p:spPr>
          <a:xfrm>
            <a:off x="5999835" y="1159121"/>
            <a:ext cx="161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Droite d’égalité parfaite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0D81D70-522E-6C86-8C9D-FCE5016A7CCB}"/>
              </a:ext>
            </a:extLst>
          </p:cNvPr>
          <p:cNvSpPr txBox="1"/>
          <p:nvPr/>
        </p:nvSpPr>
        <p:spPr>
          <a:xfrm>
            <a:off x="9548453" y="3046212"/>
            <a:ext cx="169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>
                <a:solidFill>
                  <a:srgbClr val="FF0000"/>
                </a:solidFill>
              </a:rPr>
              <a:t>Courbe de Lorenz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CF98038-63F6-09C8-FFE6-0B6817057A26}"/>
              </a:ext>
            </a:extLst>
          </p:cNvPr>
          <p:cNvCxnSpPr>
            <a:cxnSpLocks/>
          </p:cNvCxnSpPr>
          <p:nvPr/>
        </p:nvCxnSpPr>
        <p:spPr>
          <a:xfrm flipH="1" flipV="1">
            <a:off x="8189140" y="3046212"/>
            <a:ext cx="1405029" cy="163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CBEC1247-5011-AA00-D482-78AC688668F6}"/>
              </a:ext>
            </a:extLst>
          </p:cNvPr>
          <p:cNvSpPr txBox="1"/>
          <p:nvPr/>
        </p:nvSpPr>
        <p:spPr>
          <a:xfrm>
            <a:off x="4893658" y="58847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20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B139366-2A04-2B44-7D14-9E5CA2A463B6}"/>
              </a:ext>
            </a:extLst>
          </p:cNvPr>
          <p:cNvSpPr txBox="1"/>
          <p:nvPr/>
        </p:nvSpPr>
        <p:spPr>
          <a:xfrm>
            <a:off x="5797522" y="5883621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40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9F65488-723D-922D-99A7-BE3C6F0FF8D9}"/>
              </a:ext>
            </a:extLst>
          </p:cNvPr>
          <p:cNvSpPr txBox="1"/>
          <p:nvPr/>
        </p:nvSpPr>
        <p:spPr>
          <a:xfrm>
            <a:off x="6603687" y="5898267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60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085F9EC-DC4D-A282-8CF3-E8DA331AA1A2}"/>
              </a:ext>
            </a:extLst>
          </p:cNvPr>
          <p:cNvSpPr txBox="1"/>
          <p:nvPr/>
        </p:nvSpPr>
        <p:spPr>
          <a:xfrm>
            <a:off x="7507551" y="59058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80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28CC0FFE-FF2B-CE4B-1E54-3F142ACE08E7}"/>
              </a:ext>
            </a:extLst>
          </p:cNvPr>
          <p:cNvSpPr txBox="1"/>
          <p:nvPr/>
        </p:nvSpPr>
        <p:spPr>
          <a:xfrm>
            <a:off x="8363128" y="5888235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100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D912D9F-BD6B-16BA-A34A-74052AD5EEF0}"/>
              </a:ext>
            </a:extLst>
          </p:cNvPr>
          <p:cNvCxnSpPr>
            <a:cxnSpLocks/>
          </p:cNvCxnSpPr>
          <p:nvPr/>
        </p:nvCxnSpPr>
        <p:spPr>
          <a:xfrm flipH="1" flipV="1">
            <a:off x="5092847" y="5595740"/>
            <a:ext cx="0" cy="2271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132B66-A548-8384-4CBB-4706A8FE93AF}"/>
              </a:ext>
            </a:extLst>
          </p:cNvPr>
          <p:cNvCxnSpPr>
            <a:cxnSpLocks/>
          </p:cNvCxnSpPr>
          <p:nvPr/>
        </p:nvCxnSpPr>
        <p:spPr>
          <a:xfrm flipH="1" flipV="1">
            <a:off x="3972423" y="5621196"/>
            <a:ext cx="106818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131FA55-FCD0-9F50-9E4A-752C6431D96F}"/>
              </a:ext>
            </a:extLst>
          </p:cNvPr>
          <p:cNvCxnSpPr>
            <a:cxnSpLocks/>
          </p:cNvCxnSpPr>
          <p:nvPr/>
        </p:nvCxnSpPr>
        <p:spPr>
          <a:xfrm flipH="1" flipV="1">
            <a:off x="3972423" y="5183456"/>
            <a:ext cx="1994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4576741-68CF-A026-B793-D93C9DAE2A10}"/>
              </a:ext>
            </a:extLst>
          </p:cNvPr>
          <p:cNvCxnSpPr>
            <a:cxnSpLocks/>
          </p:cNvCxnSpPr>
          <p:nvPr/>
        </p:nvCxnSpPr>
        <p:spPr>
          <a:xfrm flipV="1">
            <a:off x="6003213" y="5147321"/>
            <a:ext cx="0" cy="7011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008E8EAB-F93D-CBCD-5628-722DBA40C2D3}"/>
              </a:ext>
            </a:extLst>
          </p:cNvPr>
          <p:cNvSpPr txBox="1"/>
          <p:nvPr/>
        </p:nvSpPr>
        <p:spPr>
          <a:xfrm>
            <a:off x="3639924" y="5447140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B0F64AC-73A5-A8D7-5435-BDDE94E30408}"/>
              </a:ext>
            </a:extLst>
          </p:cNvPr>
          <p:cNvSpPr txBox="1"/>
          <p:nvPr/>
        </p:nvSpPr>
        <p:spPr>
          <a:xfrm>
            <a:off x="3597043" y="5017327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15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F38F81C-5998-1294-7327-8120D93C5028}"/>
              </a:ext>
            </a:extLst>
          </p:cNvPr>
          <p:cNvSpPr txBox="1"/>
          <p:nvPr/>
        </p:nvSpPr>
        <p:spPr>
          <a:xfrm>
            <a:off x="3465612" y="2116540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100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ADC0A1EE-93DF-BAF1-70EE-0F18B7DD48C3}"/>
              </a:ext>
            </a:extLst>
          </p:cNvPr>
          <p:cNvCxnSpPr>
            <a:stCxn id="11" idx="3"/>
            <a:endCxn id="43" idx="3"/>
          </p:cNvCxnSpPr>
          <p:nvPr/>
        </p:nvCxnSpPr>
        <p:spPr>
          <a:xfrm flipH="1">
            <a:off x="4024942" y="2226263"/>
            <a:ext cx="4510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59BD751-177A-A072-B832-7840330A3B57}"/>
              </a:ext>
            </a:extLst>
          </p:cNvPr>
          <p:cNvCxnSpPr>
            <a:cxnSpLocks/>
          </p:cNvCxnSpPr>
          <p:nvPr/>
        </p:nvCxnSpPr>
        <p:spPr>
          <a:xfrm flipH="1" flipV="1">
            <a:off x="4024942" y="4582195"/>
            <a:ext cx="2781025" cy="36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C8DEC189-6F1B-E0CE-2BCF-8482D5351D1C}"/>
              </a:ext>
            </a:extLst>
          </p:cNvPr>
          <p:cNvCxnSpPr>
            <a:cxnSpLocks/>
          </p:cNvCxnSpPr>
          <p:nvPr/>
        </p:nvCxnSpPr>
        <p:spPr>
          <a:xfrm flipV="1">
            <a:off x="6841966" y="4638129"/>
            <a:ext cx="0" cy="11863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CD0913A-4B3B-88CE-84A0-0D280F9B41CA}"/>
              </a:ext>
            </a:extLst>
          </p:cNvPr>
          <p:cNvCxnSpPr>
            <a:cxnSpLocks/>
          </p:cNvCxnSpPr>
          <p:nvPr/>
        </p:nvCxnSpPr>
        <p:spPr>
          <a:xfrm flipH="1">
            <a:off x="4024942" y="3838108"/>
            <a:ext cx="370079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6BB3CEF-FE54-0A51-F6AB-7ECEC19859BF}"/>
              </a:ext>
            </a:extLst>
          </p:cNvPr>
          <p:cNvCxnSpPr>
            <a:cxnSpLocks/>
          </p:cNvCxnSpPr>
          <p:nvPr/>
        </p:nvCxnSpPr>
        <p:spPr>
          <a:xfrm flipV="1">
            <a:off x="7718020" y="3872456"/>
            <a:ext cx="0" cy="1939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21B49956-A582-AD00-A337-FB0B0667F7B0}"/>
              </a:ext>
            </a:extLst>
          </p:cNvPr>
          <p:cNvSpPr txBox="1"/>
          <p:nvPr/>
        </p:nvSpPr>
        <p:spPr>
          <a:xfrm>
            <a:off x="3556909" y="3669605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50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9B7D2D6-B94B-8C5B-5E8E-7AEE0B4E0A2F}"/>
              </a:ext>
            </a:extLst>
          </p:cNvPr>
          <p:cNvSpPr txBox="1"/>
          <p:nvPr/>
        </p:nvSpPr>
        <p:spPr>
          <a:xfrm>
            <a:off x="3561596" y="4413475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40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C16D6F89-F5D0-4F97-8DA0-CE144A1682F5}"/>
              </a:ext>
            </a:extLst>
          </p:cNvPr>
          <p:cNvSpPr/>
          <p:nvPr/>
        </p:nvSpPr>
        <p:spPr>
          <a:xfrm rot="5400000">
            <a:off x="8084556" y="5874995"/>
            <a:ext cx="113702" cy="851385"/>
          </a:xfrm>
          <a:prstGeom prst="rightBrace">
            <a:avLst>
              <a:gd name="adj1" fmla="val 8333"/>
              <a:gd name="adj2" fmla="val 46198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 noProof="0" dirty="0">
              <a:solidFill>
                <a:srgbClr val="FF0000"/>
              </a:solidFill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442E01FE-0EF9-3205-8A94-D478D7F658B7}"/>
              </a:ext>
            </a:extLst>
          </p:cNvPr>
          <p:cNvSpPr/>
          <p:nvPr/>
        </p:nvSpPr>
        <p:spPr>
          <a:xfrm rot="10800000">
            <a:off x="3290262" y="2311482"/>
            <a:ext cx="143919" cy="1489297"/>
          </a:xfrm>
          <a:prstGeom prst="rightBrace">
            <a:avLst>
              <a:gd name="adj1" fmla="val 8333"/>
              <a:gd name="adj2" fmla="val 46198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 noProof="0" dirty="0">
              <a:solidFill>
                <a:srgbClr val="FF000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619F048-9196-41A2-E43A-5A5570513FA6}"/>
              </a:ext>
            </a:extLst>
          </p:cNvPr>
          <p:cNvSpPr txBox="1"/>
          <p:nvPr/>
        </p:nvSpPr>
        <p:spPr>
          <a:xfrm>
            <a:off x="1419022" y="2715498"/>
            <a:ext cx="170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>
                <a:solidFill>
                  <a:srgbClr val="7030A0"/>
                </a:solidFill>
              </a:rPr>
              <a:t>20% des plus riches possèdent 50% de la richesse totale 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458585-D53C-840B-ADB1-34B8D89E5851}"/>
              </a:ext>
            </a:extLst>
          </p:cNvPr>
          <p:cNvSpPr txBox="1"/>
          <p:nvPr/>
        </p:nvSpPr>
        <p:spPr>
          <a:xfrm>
            <a:off x="7832115" y="6603752"/>
            <a:ext cx="231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>
                <a:solidFill>
                  <a:srgbClr val="7030A0"/>
                </a:solidFill>
              </a:rPr>
              <a:t>100-80 = 20%</a:t>
            </a:r>
          </a:p>
        </p:txBody>
      </p:sp>
    </p:spTree>
    <p:extLst>
      <p:ext uri="{BB962C8B-B14F-4D97-AF65-F5344CB8AC3E}">
        <p14:creationId xmlns:p14="http://schemas.microsoft.com/office/powerpoint/2010/main" val="153462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75775-A187-7948-ACAE-273D700B1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C0EAF-1FA7-52F4-3E81-1E1AA5AC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noProof="0" dirty="0"/>
              <a:t>La courbe de Lorenz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3E4E81-41F6-F478-A33B-80045C80080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06583" y="6443714"/>
            <a:ext cx="8369413" cy="365125"/>
          </a:xfrm>
        </p:spPr>
        <p:txBody>
          <a:bodyPr/>
          <a:lstStyle/>
          <a:p>
            <a:r>
              <a:rPr lang="fr-CH" noProof="0" dirty="0" err="1"/>
              <a:t>Economie</a:t>
            </a:r>
            <a:r>
              <a:rPr lang="fr-CH" noProof="0" dirty="0"/>
              <a:t> et histoire | UNIGE | Printemps 2025 | Tutorat Exercice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49635F-A47D-3A87-2D18-97C30AB369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noProof="0" smtClean="0"/>
              <a:t>9</a:t>
            </a:fld>
            <a:endParaRPr lang="fr-CH" noProof="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3E6F5EC-8127-A60B-7FCB-FA2560BCCF75}"/>
              </a:ext>
            </a:extLst>
          </p:cNvPr>
          <p:cNvCxnSpPr>
            <a:cxnSpLocks/>
          </p:cNvCxnSpPr>
          <p:nvPr/>
        </p:nvCxnSpPr>
        <p:spPr>
          <a:xfrm flipV="1">
            <a:off x="3993511" y="1978925"/>
            <a:ext cx="0" cy="383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08A6C94-E716-3193-C553-BEFB351EF228}"/>
              </a:ext>
            </a:extLst>
          </p:cNvPr>
          <p:cNvCxnSpPr>
            <a:cxnSpLocks/>
          </p:cNvCxnSpPr>
          <p:nvPr/>
        </p:nvCxnSpPr>
        <p:spPr>
          <a:xfrm>
            <a:off x="3993511" y="5812365"/>
            <a:ext cx="51255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410F785B-58CA-719B-980A-72D96604B969}"/>
              </a:ext>
            </a:extLst>
          </p:cNvPr>
          <p:cNvSpPr/>
          <p:nvPr/>
        </p:nvSpPr>
        <p:spPr>
          <a:xfrm>
            <a:off x="7679715" y="37766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B2B7E09-0B6B-EA79-27BC-70276E268892}"/>
              </a:ext>
            </a:extLst>
          </p:cNvPr>
          <p:cNvSpPr/>
          <p:nvPr/>
        </p:nvSpPr>
        <p:spPr>
          <a:xfrm>
            <a:off x="8525072" y="216480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2211D60-7DC3-02E5-DA40-1415BC4EEA00}"/>
              </a:ext>
            </a:extLst>
          </p:cNvPr>
          <p:cNvCxnSpPr>
            <a:cxnSpLocks/>
          </p:cNvCxnSpPr>
          <p:nvPr/>
        </p:nvCxnSpPr>
        <p:spPr>
          <a:xfrm flipV="1">
            <a:off x="3993511" y="2069910"/>
            <a:ext cx="4750155" cy="374245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14CBDCF-53E7-E503-D53C-2E7EE45A5902}"/>
              </a:ext>
            </a:extLst>
          </p:cNvPr>
          <p:cNvCxnSpPr>
            <a:cxnSpLocks/>
          </p:cNvCxnSpPr>
          <p:nvPr/>
        </p:nvCxnSpPr>
        <p:spPr>
          <a:xfrm flipV="1">
            <a:off x="5103682" y="5779036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11120BA-4B98-BBB7-DFBC-E3B3323CCBAB}"/>
              </a:ext>
            </a:extLst>
          </p:cNvPr>
          <p:cNvCxnSpPr>
            <a:cxnSpLocks/>
          </p:cNvCxnSpPr>
          <p:nvPr/>
        </p:nvCxnSpPr>
        <p:spPr>
          <a:xfrm flipV="1">
            <a:off x="6003213" y="5769414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5FC7C27-5CB6-C600-E65A-A534C157AB00}"/>
              </a:ext>
            </a:extLst>
          </p:cNvPr>
          <p:cNvCxnSpPr>
            <a:cxnSpLocks/>
          </p:cNvCxnSpPr>
          <p:nvPr/>
        </p:nvCxnSpPr>
        <p:spPr>
          <a:xfrm flipV="1">
            <a:off x="6845565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CE70FD6-8541-FAF3-DB91-998BD0C7475E}"/>
              </a:ext>
            </a:extLst>
          </p:cNvPr>
          <p:cNvCxnSpPr>
            <a:cxnSpLocks/>
          </p:cNvCxnSpPr>
          <p:nvPr/>
        </p:nvCxnSpPr>
        <p:spPr>
          <a:xfrm flipV="1">
            <a:off x="7715715" y="5788561"/>
            <a:ext cx="0" cy="100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1899032-6A8B-D05F-FFBF-13516CC151AA}"/>
              </a:ext>
            </a:extLst>
          </p:cNvPr>
          <p:cNvCxnSpPr>
            <a:cxnSpLocks/>
          </p:cNvCxnSpPr>
          <p:nvPr/>
        </p:nvCxnSpPr>
        <p:spPr>
          <a:xfrm flipV="1">
            <a:off x="8573358" y="5762541"/>
            <a:ext cx="0" cy="859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17692D4-03BE-07E0-DD56-9C5462C8EE89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993511" y="5621196"/>
            <a:ext cx="1057636" cy="1911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421DCDE-1AF6-B1C6-1562-9D7ADFE9CCAF}"/>
              </a:ext>
            </a:extLst>
          </p:cNvPr>
          <p:cNvCxnSpPr>
            <a:cxnSpLocks/>
            <a:stCxn id="23" idx="7"/>
            <a:endCxn id="22" idx="3"/>
          </p:cNvCxnSpPr>
          <p:nvPr/>
        </p:nvCxnSpPr>
        <p:spPr>
          <a:xfrm flipV="1">
            <a:off x="5112603" y="5215650"/>
            <a:ext cx="865154" cy="380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768D811-86C2-17DD-0CAE-8A00CA252D76}"/>
              </a:ext>
            </a:extLst>
          </p:cNvPr>
          <p:cNvCxnSpPr>
            <a:cxnSpLocks/>
            <a:stCxn id="10" idx="7"/>
            <a:endCxn id="11" idx="4"/>
          </p:cNvCxnSpPr>
          <p:nvPr/>
        </p:nvCxnSpPr>
        <p:spPr>
          <a:xfrm flipV="1">
            <a:off x="7741171" y="2236807"/>
            <a:ext cx="819901" cy="1550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B2C76002-A5C5-F80E-BE94-40B3D6C33313}"/>
              </a:ext>
            </a:extLst>
          </p:cNvPr>
          <p:cNvSpPr/>
          <p:nvPr/>
        </p:nvSpPr>
        <p:spPr>
          <a:xfrm>
            <a:off x="6805967" y="458219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8FCB6E50-B968-46BA-0169-B0515E191FF2}"/>
              </a:ext>
            </a:extLst>
          </p:cNvPr>
          <p:cNvSpPr/>
          <p:nvPr/>
        </p:nvSpPr>
        <p:spPr>
          <a:xfrm>
            <a:off x="5967213" y="515419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129B16D-E45B-8E8A-5A1F-FA53BA22A25C}"/>
              </a:ext>
            </a:extLst>
          </p:cNvPr>
          <p:cNvSpPr/>
          <p:nvPr/>
        </p:nvSpPr>
        <p:spPr>
          <a:xfrm>
            <a:off x="5051147" y="558519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64A455A-D1D1-66E9-C65A-C3DFC36301ED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6028669" y="4643651"/>
            <a:ext cx="787842" cy="539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10D0AB2-BF8B-8465-10EC-C41730575186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6867423" y="3838108"/>
            <a:ext cx="822836" cy="780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6789761-969E-5FD3-663A-8A3A0643EA4E}"/>
              </a:ext>
            </a:extLst>
          </p:cNvPr>
          <p:cNvCxnSpPr>
            <a:cxnSpLocks/>
          </p:cNvCxnSpPr>
          <p:nvPr/>
        </p:nvCxnSpPr>
        <p:spPr>
          <a:xfrm>
            <a:off x="8556502" y="2228158"/>
            <a:ext cx="0" cy="3627158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C02DA0C7-7835-FC3A-770E-492F7981DC77}"/>
              </a:ext>
            </a:extLst>
          </p:cNvPr>
          <p:cNvSpPr txBox="1"/>
          <p:nvPr/>
        </p:nvSpPr>
        <p:spPr>
          <a:xfrm>
            <a:off x="4893658" y="58847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20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01D3D6E-A615-37F9-23A4-8F70810A6F55}"/>
              </a:ext>
            </a:extLst>
          </p:cNvPr>
          <p:cNvSpPr txBox="1"/>
          <p:nvPr/>
        </p:nvSpPr>
        <p:spPr>
          <a:xfrm>
            <a:off x="5797522" y="5883621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40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0542F17-2726-A15D-1143-1898EB41552D}"/>
              </a:ext>
            </a:extLst>
          </p:cNvPr>
          <p:cNvSpPr txBox="1"/>
          <p:nvPr/>
        </p:nvSpPr>
        <p:spPr>
          <a:xfrm>
            <a:off x="6603687" y="5898267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60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101A172-5611-59D4-8101-FFA4D33C4C2E}"/>
              </a:ext>
            </a:extLst>
          </p:cNvPr>
          <p:cNvSpPr txBox="1"/>
          <p:nvPr/>
        </p:nvSpPr>
        <p:spPr>
          <a:xfrm>
            <a:off x="7507551" y="5905832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80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88D8D68-B277-CDF0-426F-A78EF3F7E3BD}"/>
              </a:ext>
            </a:extLst>
          </p:cNvPr>
          <p:cNvSpPr txBox="1"/>
          <p:nvPr/>
        </p:nvSpPr>
        <p:spPr>
          <a:xfrm>
            <a:off x="8363128" y="5888235"/>
            <a:ext cx="755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noProof="0" dirty="0"/>
              <a:t>100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869A09B-1D4A-9FF5-8701-AE220AFE916E}"/>
              </a:ext>
            </a:extLst>
          </p:cNvPr>
          <p:cNvSpPr txBox="1"/>
          <p:nvPr/>
        </p:nvSpPr>
        <p:spPr>
          <a:xfrm>
            <a:off x="3639924" y="5447140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233A5E6-B381-D807-020C-3C6ADDD4CB6E}"/>
              </a:ext>
            </a:extLst>
          </p:cNvPr>
          <p:cNvSpPr txBox="1"/>
          <p:nvPr/>
        </p:nvSpPr>
        <p:spPr>
          <a:xfrm>
            <a:off x="3597043" y="5017327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15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330BAC1-7087-7657-A545-1F78A4F9AE97}"/>
              </a:ext>
            </a:extLst>
          </p:cNvPr>
          <p:cNvSpPr txBox="1"/>
          <p:nvPr/>
        </p:nvSpPr>
        <p:spPr>
          <a:xfrm>
            <a:off x="3465612" y="2116540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100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FB43539-3FE0-1908-890D-E1E5DEF8DD90}"/>
              </a:ext>
            </a:extLst>
          </p:cNvPr>
          <p:cNvCxnSpPr>
            <a:stCxn id="11" idx="3"/>
            <a:endCxn id="43" idx="3"/>
          </p:cNvCxnSpPr>
          <p:nvPr/>
        </p:nvCxnSpPr>
        <p:spPr>
          <a:xfrm flipH="1">
            <a:off x="4024942" y="2226263"/>
            <a:ext cx="4510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77136235-F693-0FB9-75D9-8FFB3834E0B1}"/>
              </a:ext>
            </a:extLst>
          </p:cNvPr>
          <p:cNvSpPr txBox="1"/>
          <p:nvPr/>
        </p:nvSpPr>
        <p:spPr>
          <a:xfrm>
            <a:off x="3556909" y="3669605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50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0181BDF-8CFB-12B0-574B-B1CFFB7C01E2}"/>
              </a:ext>
            </a:extLst>
          </p:cNvPr>
          <p:cNvSpPr txBox="1"/>
          <p:nvPr/>
        </p:nvSpPr>
        <p:spPr>
          <a:xfrm>
            <a:off x="3561596" y="4413475"/>
            <a:ext cx="559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40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354719D-5AD2-8B21-E349-B55CBA479320}"/>
              </a:ext>
            </a:extLst>
          </p:cNvPr>
          <p:cNvSpPr/>
          <p:nvPr/>
        </p:nvSpPr>
        <p:spPr>
          <a:xfrm>
            <a:off x="5045875" y="532510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3712118-1967-2F06-0802-8E1BA89A4D0F}"/>
              </a:ext>
            </a:extLst>
          </p:cNvPr>
          <p:cNvSpPr/>
          <p:nvPr/>
        </p:nvSpPr>
        <p:spPr>
          <a:xfrm>
            <a:off x="5961941" y="4794509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694FB3DE-3DB0-AC32-A5BA-752BE49666DF}"/>
              </a:ext>
            </a:extLst>
          </p:cNvPr>
          <p:cNvSpPr/>
          <p:nvPr/>
        </p:nvSpPr>
        <p:spPr>
          <a:xfrm>
            <a:off x="6795302" y="4138152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5CA7A89-B209-436A-88B0-CE2E47083040}"/>
              </a:ext>
            </a:extLst>
          </p:cNvPr>
          <p:cNvSpPr/>
          <p:nvPr/>
        </p:nvSpPr>
        <p:spPr>
          <a:xfrm>
            <a:off x="7659105" y="334124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 dirty="0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0B118DA-FD69-E64B-D430-1C1DFD836555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3983068" y="5386560"/>
            <a:ext cx="1073351" cy="41526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AE06B20C-3D11-90C9-3C12-A8A192912F69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5102136" y="4855965"/>
            <a:ext cx="870349" cy="4838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F80A24B1-48B7-F2CD-5231-DE7D63CE0A38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023397" y="4199608"/>
            <a:ext cx="782449" cy="62451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77C10D2-8C1C-DE18-D6E6-203121BC7E54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6874928" y="3402700"/>
            <a:ext cx="794721" cy="7424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4B4FD28-27D4-D0A3-8AA6-B2EE6F90E43A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7717714" y="2226263"/>
            <a:ext cx="817902" cy="11130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867E3A53-4881-539E-5D37-6508FA5E469B}"/>
              </a:ext>
            </a:extLst>
          </p:cNvPr>
          <p:cNvSpPr txBox="1"/>
          <p:nvPr/>
        </p:nvSpPr>
        <p:spPr>
          <a:xfrm>
            <a:off x="9175898" y="2450187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noProof="0" dirty="0"/>
              <a:t>La société représentée par la droite verte est plus égalitaire que la société représentée par la droite rouge</a:t>
            </a:r>
          </a:p>
        </p:txBody>
      </p:sp>
    </p:spTree>
    <p:extLst>
      <p:ext uri="{BB962C8B-B14F-4D97-AF65-F5344CB8AC3E}">
        <p14:creationId xmlns:p14="http://schemas.microsoft.com/office/powerpoint/2010/main" val="41223146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1170</Words>
  <Application>Microsoft Office PowerPoint</Application>
  <PresentationFormat>Grand écran</PresentationFormat>
  <Paragraphs>207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Play</vt:lpstr>
      <vt:lpstr>Arial</vt:lpstr>
      <vt:lpstr>Cambria Math</vt:lpstr>
      <vt:lpstr>Thème Office</vt:lpstr>
      <vt:lpstr>Présentation PowerPoint</vt:lpstr>
      <vt:lpstr>Exercice 2</vt:lpstr>
      <vt:lpstr>Statistiques fiscales (rappel des cours)</vt:lpstr>
      <vt:lpstr>Statistiques fiscales (rappel des cours)</vt:lpstr>
      <vt:lpstr>La courbe de Lorenz</vt:lpstr>
      <vt:lpstr>La courbe de Lorenz</vt:lpstr>
      <vt:lpstr>La courbe de Lorenz</vt:lpstr>
      <vt:lpstr>La courbe de Lorenz</vt:lpstr>
      <vt:lpstr>La courbe de Lorenz</vt:lpstr>
      <vt:lpstr>Coefficient de Gini</vt:lpstr>
      <vt:lpstr>Coefficient de Gini</vt:lpstr>
      <vt:lpstr>Coefficient de Gini</vt:lpstr>
      <vt:lpstr>Coefficient de Gini</vt:lpstr>
      <vt:lpstr>Coefficient de Gini </vt:lpstr>
      <vt:lpstr>Calculer la part du top 1% (1)</vt:lpstr>
      <vt:lpstr>Calculer la part du top 1% (2)</vt:lpstr>
      <vt:lpstr>Calculer la part du top 1%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Geoffroy Legentilhomme</dc:creator>
  <cp:lastModifiedBy>Celâl Guney</cp:lastModifiedBy>
  <cp:revision>36</cp:revision>
  <dcterms:created xsi:type="dcterms:W3CDTF">2025-01-28T08:45:35Z</dcterms:created>
  <dcterms:modified xsi:type="dcterms:W3CDTF">2026-02-14T16:10:20Z</dcterms:modified>
</cp:coreProperties>
</file>